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4"/>
  </p:sldMasterIdLst>
  <p:notesMasterIdLst>
    <p:notesMasterId r:id="rId27"/>
  </p:notesMasterIdLst>
  <p:sldIdLst>
    <p:sldId id="256" r:id="rId5"/>
    <p:sldId id="257" r:id="rId6"/>
    <p:sldId id="258" r:id="rId7"/>
    <p:sldId id="260" r:id="rId8"/>
    <p:sldId id="261" r:id="rId9"/>
    <p:sldId id="262" r:id="rId10"/>
    <p:sldId id="259" r:id="rId11"/>
    <p:sldId id="263" r:id="rId12"/>
    <p:sldId id="264" r:id="rId13"/>
    <p:sldId id="265" r:id="rId14"/>
    <p:sldId id="266" r:id="rId15"/>
    <p:sldId id="267" r:id="rId16"/>
    <p:sldId id="268" r:id="rId17"/>
    <p:sldId id="269" r:id="rId18"/>
    <p:sldId id="270" r:id="rId19"/>
    <p:sldId id="271" r:id="rId20"/>
    <p:sldId id="276" r:id="rId21"/>
    <p:sldId id="277" r:id="rId22"/>
    <p:sldId id="275" r:id="rId23"/>
    <p:sldId id="272" r:id="rId24"/>
    <p:sldId id="273"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2EB81-221F-41B1-9175-83352BBCD76C}" v="109" dt="2022-11-10T15:53:01.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C9C2D-CADB-4768-99AB-0A9B01DD4363}" type="datetimeFigureOut">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74E27-1C06-4A6A-9794-A7267BC39E64}" type="slidenum">
              <a:t>‹#›</a:t>
            </a:fld>
            <a:endParaRPr lang="en-US"/>
          </a:p>
        </p:txBody>
      </p:sp>
    </p:spTree>
    <p:extLst>
      <p:ext uri="{BB962C8B-B14F-4D97-AF65-F5344CB8AC3E}">
        <p14:creationId xmlns:p14="http://schemas.microsoft.com/office/powerpoint/2010/main" val="351384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974E27-1C06-4A6A-9794-A7267BC39E64}" type="slidenum">
              <a:rPr lang="en-US" smtClean="0"/>
              <a:t>15</a:t>
            </a:fld>
            <a:endParaRPr lang="en-US"/>
          </a:p>
        </p:txBody>
      </p:sp>
    </p:spTree>
    <p:extLst>
      <p:ext uri="{BB962C8B-B14F-4D97-AF65-F5344CB8AC3E}">
        <p14:creationId xmlns:p14="http://schemas.microsoft.com/office/powerpoint/2010/main" val="109258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a bad person!!! Just need better note-taking strategies—spend some time going logging in</a:t>
            </a:r>
          </a:p>
        </p:txBody>
      </p:sp>
      <p:sp>
        <p:nvSpPr>
          <p:cNvPr id="4" name="Slide Number Placeholder 3"/>
          <p:cNvSpPr>
            <a:spLocks noGrp="1"/>
          </p:cNvSpPr>
          <p:nvPr>
            <p:ph type="sldNum" sz="quarter" idx="5"/>
          </p:nvPr>
        </p:nvSpPr>
        <p:spPr/>
        <p:txBody>
          <a:bodyPr/>
          <a:lstStyle/>
          <a:p>
            <a:fld id="{ED974E27-1C06-4A6A-9794-A7267BC39E64}" type="slidenum">
              <a:t>16</a:t>
            </a:fld>
            <a:endParaRPr lang="en-US"/>
          </a:p>
        </p:txBody>
      </p:sp>
    </p:spTree>
    <p:extLst>
      <p:ext uri="{BB962C8B-B14F-4D97-AF65-F5344CB8AC3E}">
        <p14:creationId xmlns:p14="http://schemas.microsoft.com/office/powerpoint/2010/main" val="303398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0748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3726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20601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738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116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4/4/2025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3526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4/4/2025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316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4/4/2025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424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77372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4/4/2025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3460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4/4/2025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88190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4/4/2025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52020100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s.lib.ku.edu/c.php?g=95057" TargetMode="External"/><Relationship Id="rId2" Type="http://schemas.openxmlformats.org/officeDocument/2006/relationships/hyperlink" Target="https://guides.lib.ku.edu/etd/ETD_Hom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F2F231C-9E36-40B0-A4AD-D3AD1E81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C80E3FC-06A2-4801-8281-7E4E063B7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66616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66EC10-F492-8353-B722-7BF755027800}"/>
              </a:ext>
            </a:extLst>
          </p:cNvPr>
          <p:cNvSpPr>
            <a:spLocks noGrp="1"/>
          </p:cNvSpPr>
          <p:nvPr>
            <p:ph type="ctrTitle"/>
          </p:nvPr>
        </p:nvSpPr>
        <p:spPr>
          <a:xfrm>
            <a:off x="485128" y="1298448"/>
            <a:ext cx="3842653" cy="3255264"/>
          </a:xfrm>
        </p:spPr>
        <p:txBody>
          <a:bodyPr>
            <a:normAutofit/>
          </a:bodyPr>
          <a:lstStyle/>
          <a:p>
            <a:r>
              <a:rPr lang="en-US">
                <a:cs typeface="Calibri Light"/>
              </a:rPr>
              <a:t>Citing and Writing</a:t>
            </a:r>
            <a:endParaRPr lang="en-US"/>
          </a:p>
        </p:txBody>
      </p:sp>
      <p:sp>
        <p:nvSpPr>
          <p:cNvPr id="3" name="Subtitle 2">
            <a:extLst>
              <a:ext uri="{FF2B5EF4-FFF2-40B4-BE49-F238E27FC236}">
                <a16:creationId xmlns:a16="http://schemas.microsoft.com/office/drawing/2014/main" id="{7DE32B7C-3BE9-4C66-EE91-55F4DCC53B9D}"/>
              </a:ext>
            </a:extLst>
          </p:cNvPr>
          <p:cNvSpPr>
            <a:spLocks noGrp="1"/>
          </p:cNvSpPr>
          <p:nvPr>
            <p:ph type="subTitle" idx="1"/>
          </p:nvPr>
        </p:nvSpPr>
        <p:spPr>
          <a:xfrm>
            <a:off x="485128" y="4670246"/>
            <a:ext cx="3842653" cy="914400"/>
          </a:xfrm>
        </p:spPr>
        <p:txBody>
          <a:bodyPr vert="horz" lIns="91440" tIns="45720" rIns="91440" bIns="45720" rtlCol="0">
            <a:normAutofit/>
          </a:bodyPr>
          <a:lstStyle/>
          <a:p>
            <a:r>
              <a:rPr lang="en-US">
                <a:cs typeface="Calibri Light"/>
              </a:rPr>
              <a:t>Grad Consultant Training 2022</a:t>
            </a:r>
            <a:endParaRPr lang="en-US"/>
          </a:p>
        </p:txBody>
      </p:sp>
      <p:sp>
        <p:nvSpPr>
          <p:cNvPr id="43" name="Rectangle 42">
            <a:extLst>
              <a:ext uri="{FF2B5EF4-FFF2-40B4-BE49-F238E27FC236}">
                <a16:creationId xmlns:a16="http://schemas.microsoft.com/office/drawing/2014/main" id="{6993D2C4-33A7-4A1E-B168-F4C7A692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A66981E-645D-4036-BB9A-5E14E1643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54E15C-DA50-4F0F-A416-E3B088C75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Text&#10;&#10;Description automatically generated">
            <a:extLst>
              <a:ext uri="{FF2B5EF4-FFF2-40B4-BE49-F238E27FC236}">
                <a16:creationId xmlns:a16="http://schemas.microsoft.com/office/drawing/2014/main" id="{A64955F1-18B3-1944-E972-EC3D26576BE6}"/>
              </a:ext>
            </a:extLst>
          </p:cNvPr>
          <p:cNvPicPr>
            <a:picLocks noChangeAspect="1"/>
          </p:cNvPicPr>
          <p:nvPr/>
        </p:nvPicPr>
        <p:blipFill rotWithShape="1">
          <a:blip r:embed="rId2">
            <a:extLst>
              <a:ext uri="{28A0092B-C50C-407E-A947-70E740481C1C}">
                <a14:useLocalDpi xmlns:a14="http://schemas.microsoft.com/office/drawing/2010/main" val="0"/>
              </a:ext>
            </a:extLst>
          </a:blip>
          <a:srcRect t="6793" r="5" b="5"/>
          <a:stretch/>
        </p:blipFill>
        <p:spPr>
          <a:xfrm>
            <a:off x="7460907" y="3264090"/>
            <a:ext cx="4027002" cy="3593910"/>
          </a:xfrm>
          <a:prstGeom prst="rect">
            <a:avLst/>
          </a:prstGeom>
        </p:spPr>
      </p:pic>
      <p:pic>
        <p:nvPicPr>
          <p:cNvPr id="25" name="Picture 3" descr="Writing an appointment on a paper agenda">
            <a:extLst>
              <a:ext uri="{FF2B5EF4-FFF2-40B4-BE49-F238E27FC236}">
                <a16:creationId xmlns:a16="http://schemas.microsoft.com/office/drawing/2014/main" id="{768CE913-08F6-3CDD-EAC2-6BABB28950FB}"/>
              </a:ext>
            </a:extLst>
          </p:cNvPr>
          <p:cNvPicPr>
            <a:picLocks noChangeAspect="1"/>
          </p:cNvPicPr>
          <p:nvPr/>
        </p:nvPicPr>
        <p:blipFill rotWithShape="1">
          <a:blip r:embed="rId3"/>
          <a:srcRect r="29958" b="2"/>
          <a:stretch/>
        </p:blipFill>
        <p:spPr>
          <a:xfrm>
            <a:off x="5137460" y="10"/>
            <a:ext cx="4113440"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5537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80F6-0FF8-EE42-9EB1-44073F3F680C}"/>
              </a:ext>
            </a:extLst>
          </p:cNvPr>
          <p:cNvSpPr>
            <a:spLocks noGrp="1"/>
          </p:cNvSpPr>
          <p:nvPr>
            <p:ph type="title"/>
          </p:nvPr>
        </p:nvSpPr>
        <p:spPr/>
        <p:txBody>
          <a:bodyPr/>
          <a:lstStyle/>
          <a:p>
            <a:endParaRPr lang="en-US"/>
          </a:p>
        </p:txBody>
      </p:sp>
      <p:pic>
        <p:nvPicPr>
          <p:cNvPr id="4" name="Picture 4" descr="A picture containing sky, outdoor, building, ground&#10;&#10;Description automatically generated">
            <a:extLst>
              <a:ext uri="{FF2B5EF4-FFF2-40B4-BE49-F238E27FC236}">
                <a16:creationId xmlns:a16="http://schemas.microsoft.com/office/drawing/2014/main" id="{9F081FB9-387C-C391-6FC3-693E70AF7A65}"/>
              </a:ext>
            </a:extLst>
          </p:cNvPr>
          <p:cNvPicPr>
            <a:picLocks noGrp="1" noChangeAspect="1"/>
          </p:cNvPicPr>
          <p:nvPr>
            <p:ph idx="1"/>
          </p:nvPr>
        </p:nvPicPr>
        <p:blipFill>
          <a:blip r:embed="rId2"/>
          <a:stretch>
            <a:fillRect/>
          </a:stretch>
        </p:blipFill>
        <p:spPr>
          <a:xfrm>
            <a:off x="410" y="2633583"/>
            <a:ext cx="3450388" cy="1955501"/>
          </a:xfrm>
        </p:spPr>
      </p:pic>
      <p:sp>
        <p:nvSpPr>
          <p:cNvPr id="5" name="TextBox 4">
            <a:extLst>
              <a:ext uri="{FF2B5EF4-FFF2-40B4-BE49-F238E27FC236}">
                <a16:creationId xmlns:a16="http://schemas.microsoft.com/office/drawing/2014/main" id="{97BFD023-30D9-8C14-73A2-FA447056FFB8}"/>
              </a:ext>
            </a:extLst>
          </p:cNvPr>
          <p:cNvSpPr txBox="1"/>
          <p:nvPr/>
        </p:nvSpPr>
        <p:spPr>
          <a:xfrm>
            <a:off x="3793066" y="999066"/>
            <a:ext cx="756919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Primarily a style for PUBLISHERS. </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Has both Note system (footnote or endnote, or both, with bibliography) and Author-Date system. </a:t>
            </a:r>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“Because of this flexibility, the notes and bibliography system is preferred by many writers in literature, history, and the arts...The author-date system is preferred for many publications in the sciences and social sciences but may be adapted for any work, sometimes with the addition of footnotes or endnotes.” (743)</a:t>
            </a:r>
          </a:p>
          <a:p>
            <a:pPr algn="l"/>
            <a:endParaRPr lang="en-US"/>
          </a:p>
        </p:txBody>
      </p:sp>
    </p:spTree>
    <p:extLst>
      <p:ext uri="{BB962C8B-B14F-4D97-AF65-F5344CB8AC3E}">
        <p14:creationId xmlns:p14="http://schemas.microsoft.com/office/powerpoint/2010/main" val="11396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D27DE5E-F25F-EE93-59D5-06A87EE5A661}"/>
              </a:ext>
            </a:extLst>
          </p:cNvPr>
          <p:cNvSpPr>
            <a:spLocks noGrp="1"/>
          </p:cNvSpPr>
          <p:nvPr>
            <p:ph type="title"/>
          </p:nvPr>
        </p:nvSpPr>
        <p:spPr>
          <a:xfrm>
            <a:off x="1600754" y="1087374"/>
            <a:ext cx="8983489" cy="1000978"/>
          </a:xfrm>
        </p:spPr>
        <p:txBody>
          <a:bodyPr>
            <a:normAutofit/>
          </a:bodyPr>
          <a:lstStyle/>
          <a:p>
            <a:r>
              <a:rPr lang="en-US"/>
              <a:t>Note System</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D7332AD-3EFB-9677-423B-D987C57327A6}"/>
              </a:ext>
            </a:extLst>
          </p:cNvPr>
          <p:cNvSpPr>
            <a:spLocks noGrp="1"/>
          </p:cNvSpPr>
          <p:nvPr>
            <p:ph idx="1"/>
          </p:nvPr>
        </p:nvSpPr>
        <p:spPr>
          <a:xfrm>
            <a:off x="1600753" y="2535446"/>
            <a:ext cx="8983489" cy="3554457"/>
          </a:xfrm>
        </p:spPr>
        <p:txBody>
          <a:bodyPr>
            <a:normAutofit/>
          </a:bodyPr>
          <a:lstStyle/>
          <a:p>
            <a:pPr marL="0" indent="0">
              <a:buNone/>
            </a:pPr>
            <a:endParaRPr lang="en-US" sz="1700">
              <a:solidFill>
                <a:schemeClr val="tx1"/>
              </a:solidFill>
              <a:ea typeface="+mn-lt"/>
              <a:cs typeface="+mn-lt"/>
            </a:endParaRPr>
          </a:p>
          <a:p>
            <a:r>
              <a:rPr lang="en-US" sz="1700">
                <a:solidFill>
                  <a:schemeClr val="tx1"/>
                </a:solidFill>
                <a:ea typeface="+mn-lt"/>
                <a:cs typeface="+mn-lt"/>
              </a:rPr>
              <a:t>1. Stuart Shea, </a:t>
            </a:r>
            <a:r>
              <a:rPr lang="en-US" sz="1700" i="1">
                <a:solidFill>
                  <a:schemeClr val="tx1"/>
                </a:solidFill>
                <a:ea typeface="+mn-lt"/>
                <a:cs typeface="+mn-lt"/>
              </a:rPr>
              <a:t>Wrigley Field: The Long Life and Contentious Times of the Friendly Confines </a:t>
            </a:r>
            <a:r>
              <a:rPr lang="en-US" sz="1700">
                <a:solidFill>
                  <a:schemeClr val="tx1"/>
                </a:solidFill>
                <a:ea typeface="+mn-lt"/>
                <a:cs typeface="+mn-lt"/>
              </a:rPr>
              <a:t>(Chicago: University of Chicago Press, 2014), 51-52.</a:t>
            </a:r>
          </a:p>
          <a:p>
            <a:r>
              <a:rPr lang="en-US" sz="1700">
                <a:solidFill>
                  <a:schemeClr val="tx1"/>
                </a:solidFill>
                <a:ea typeface="+mn-lt"/>
                <a:cs typeface="+mn-lt"/>
              </a:rPr>
              <a:t>1. Shea, </a:t>
            </a:r>
            <a:r>
              <a:rPr lang="en-US" sz="1700" i="1">
                <a:solidFill>
                  <a:schemeClr val="tx1"/>
                </a:solidFill>
                <a:ea typeface="+mn-lt"/>
                <a:cs typeface="+mn-lt"/>
              </a:rPr>
              <a:t>Wrigley Field, </a:t>
            </a:r>
            <a:r>
              <a:rPr lang="en-US" sz="1700">
                <a:solidFill>
                  <a:schemeClr val="tx1"/>
                </a:solidFill>
                <a:ea typeface="+mn-lt"/>
                <a:cs typeface="+mn-lt"/>
              </a:rPr>
              <a:t>138.</a:t>
            </a:r>
          </a:p>
          <a:p>
            <a:r>
              <a:rPr lang="en-US" sz="1700">
                <a:solidFill>
                  <a:schemeClr val="tx1"/>
                </a:solidFill>
                <a:ea typeface="+mn-lt"/>
                <a:cs typeface="+mn-lt"/>
              </a:rPr>
              <a:t>Shea, Stuart. </a:t>
            </a:r>
            <a:r>
              <a:rPr lang="en-US" sz="1700" i="1">
                <a:solidFill>
                  <a:schemeClr val="tx1"/>
                </a:solidFill>
                <a:ea typeface="+mn-lt"/>
                <a:cs typeface="+mn-lt"/>
              </a:rPr>
              <a:t>Wrigley Field: The Long Life and Contentious Times of the Friendly Confines. </a:t>
            </a:r>
            <a:r>
              <a:rPr lang="en-US" sz="1700">
                <a:solidFill>
                  <a:schemeClr val="tx1"/>
                </a:solidFill>
                <a:ea typeface="+mn-lt"/>
                <a:cs typeface="+mn-lt"/>
              </a:rPr>
              <a:t>Chicago: University of Chicago Press, 2014. </a:t>
            </a:r>
            <a:br>
              <a:rPr lang="en-US" sz="1700">
                <a:solidFill>
                  <a:schemeClr val="tx1"/>
                </a:solidFill>
              </a:rPr>
            </a:br>
            <a:br>
              <a:rPr lang="en-US" sz="1700">
                <a:solidFill>
                  <a:schemeClr val="tx1"/>
                </a:solidFill>
              </a:rPr>
            </a:br>
            <a:br>
              <a:rPr lang="en-US" sz="1700">
                <a:solidFill>
                  <a:schemeClr val="tx1"/>
                </a:solidFill>
              </a:rPr>
            </a:br>
            <a:endParaRPr lang="en-US" sz="1700">
              <a:solidFill>
                <a:schemeClr val="tx1"/>
              </a:solidFill>
              <a:ea typeface="+mn-lt"/>
              <a:cs typeface="+mn-lt"/>
            </a:endParaRPr>
          </a:p>
          <a:p>
            <a:r>
              <a:rPr lang="en-US" sz="1700">
                <a:solidFill>
                  <a:schemeClr val="tx1"/>
                </a:solidFill>
                <a:ea typeface="+mn-lt"/>
                <a:cs typeface="+mn-lt"/>
              </a:rPr>
              <a:t>!!!! Warning!!!! Chicago no longer favors the use of Ibid! Just use shortened citations! (759)</a:t>
            </a:r>
          </a:p>
          <a:p>
            <a:endParaRPr lang="en-US" sz="1700">
              <a:solidFill>
                <a:schemeClr val="tx1"/>
              </a:solidFill>
            </a:endParaRPr>
          </a:p>
        </p:txBody>
      </p:sp>
    </p:spTree>
    <p:extLst>
      <p:ext uri="{BB962C8B-B14F-4D97-AF65-F5344CB8AC3E}">
        <p14:creationId xmlns:p14="http://schemas.microsoft.com/office/powerpoint/2010/main" val="358509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CC0938-4AAA-DA06-FEB4-8B89ED05E1D4}"/>
              </a:ext>
            </a:extLst>
          </p:cNvPr>
          <p:cNvSpPr>
            <a:spLocks noGrp="1"/>
          </p:cNvSpPr>
          <p:nvPr>
            <p:ph type="title"/>
          </p:nvPr>
        </p:nvSpPr>
        <p:spPr>
          <a:xfrm>
            <a:off x="1600754" y="1087374"/>
            <a:ext cx="8983489" cy="1000978"/>
          </a:xfrm>
        </p:spPr>
        <p:txBody>
          <a:bodyPr>
            <a:normAutofit/>
          </a:bodyPr>
          <a:lstStyle/>
          <a:p>
            <a:r>
              <a:rPr lang="en-US"/>
              <a:t>Author-Date System</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D965559-03DA-A87C-2383-355B303D6F72}"/>
              </a:ext>
            </a:extLst>
          </p:cNvPr>
          <p:cNvSpPr>
            <a:spLocks noGrp="1"/>
          </p:cNvSpPr>
          <p:nvPr>
            <p:ph idx="1"/>
          </p:nvPr>
        </p:nvSpPr>
        <p:spPr>
          <a:xfrm>
            <a:off x="1600753" y="2535446"/>
            <a:ext cx="8983489" cy="3554457"/>
          </a:xfrm>
        </p:spPr>
        <p:txBody>
          <a:bodyPr>
            <a:normAutofit/>
          </a:bodyPr>
          <a:lstStyle/>
          <a:p>
            <a:r>
              <a:rPr lang="en-US">
                <a:solidFill>
                  <a:schemeClr val="tx1"/>
                </a:solidFill>
                <a:ea typeface="+mn-lt"/>
                <a:cs typeface="+mn-lt"/>
              </a:rPr>
              <a:t>Reference information is basically the same—only publication dates are moved next to the author/item information</a:t>
            </a:r>
          </a:p>
          <a:p>
            <a:r>
              <a:rPr lang="en-US">
                <a:solidFill>
                  <a:schemeClr val="tx1"/>
                </a:solidFill>
                <a:ea typeface="+mn-lt"/>
                <a:cs typeface="+mn-lt"/>
              </a:rPr>
              <a:t>Bissell, Tom. 2011. </a:t>
            </a:r>
            <a:r>
              <a:rPr lang="en-US" i="1">
                <a:solidFill>
                  <a:schemeClr val="tx1"/>
                </a:solidFill>
                <a:ea typeface="+mn-lt"/>
                <a:cs typeface="+mn-lt"/>
              </a:rPr>
              <a:t>Extra Lives: Why Video Games Matter. </a:t>
            </a:r>
            <a:r>
              <a:rPr lang="en-US">
                <a:solidFill>
                  <a:schemeClr val="tx1"/>
                </a:solidFill>
                <a:ea typeface="+mn-lt"/>
                <a:cs typeface="+mn-lt"/>
              </a:rPr>
              <a:t>New York: Vintage Books. </a:t>
            </a:r>
          </a:p>
          <a:p>
            <a:r>
              <a:rPr lang="en-US">
                <a:solidFill>
                  <a:schemeClr val="tx1"/>
                </a:solidFill>
                <a:ea typeface="+mn-lt"/>
                <a:cs typeface="+mn-lt"/>
              </a:rPr>
              <a:t>(Bissell 2011, 87-88)</a:t>
            </a:r>
          </a:p>
          <a:p>
            <a:r>
              <a:rPr lang="en-US">
                <a:solidFill>
                  <a:schemeClr val="tx1"/>
                </a:solidFill>
                <a:ea typeface="+mn-lt"/>
                <a:cs typeface="+mn-lt"/>
              </a:rPr>
              <a:t>In the Author-Date system, notes are treated as normal text and require the same kind of parenthetical citations. </a:t>
            </a:r>
            <a:endParaRPr lang="en-US">
              <a:solidFill>
                <a:schemeClr val="tx1"/>
              </a:solidFill>
            </a:endParaRPr>
          </a:p>
          <a:p>
            <a:pPr marL="0" indent="0">
              <a:buNone/>
            </a:pPr>
            <a:endParaRPr lang="en-US">
              <a:solidFill>
                <a:schemeClr val="tx1"/>
              </a:solidFill>
            </a:endParaRPr>
          </a:p>
        </p:txBody>
      </p:sp>
    </p:spTree>
    <p:extLst>
      <p:ext uri="{BB962C8B-B14F-4D97-AF65-F5344CB8AC3E}">
        <p14:creationId xmlns:p14="http://schemas.microsoft.com/office/powerpoint/2010/main" val="362571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ECE2-8DFE-4A56-DC11-718DBA731B3B}"/>
              </a:ext>
            </a:extLst>
          </p:cNvPr>
          <p:cNvSpPr>
            <a:spLocks noGrp="1"/>
          </p:cNvSpPr>
          <p:nvPr>
            <p:ph type="title"/>
          </p:nvPr>
        </p:nvSpPr>
        <p:spPr/>
        <p:txBody>
          <a:bodyPr/>
          <a:lstStyle/>
          <a:p>
            <a:r>
              <a:rPr lang="en-US"/>
              <a:t>Journals</a:t>
            </a:r>
          </a:p>
        </p:txBody>
      </p:sp>
      <p:sp>
        <p:nvSpPr>
          <p:cNvPr id="3" name="Content Placeholder 2">
            <a:extLst>
              <a:ext uri="{FF2B5EF4-FFF2-40B4-BE49-F238E27FC236}">
                <a16:creationId xmlns:a16="http://schemas.microsoft.com/office/drawing/2014/main" id="{C4FECA3B-A3CE-B709-06D1-655B796968A5}"/>
              </a:ext>
            </a:extLst>
          </p:cNvPr>
          <p:cNvSpPr>
            <a:spLocks noGrp="1"/>
          </p:cNvSpPr>
          <p:nvPr>
            <p:ph idx="1"/>
          </p:nvPr>
        </p:nvSpPr>
        <p:spPr/>
        <p:txBody>
          <a:bodyPr>
            <a:normAutofit fontScale="40000" lnSpcReduction="20000"/>
          </a:bodyPr>
          <a:lstStyle/>
          <a:p>
            <a:r>
              <a:rPr lang="en-US" b="1">
                <a:ea typeface="+mn-lt"/>
                <a:cs typeface="+mn-lt"/>
              </a:rPr>
              <a:t>Quotation and citation</a:t>
            </a:r>
            <a:endParaRPr lang="en-US">
              <a:ea typeface="+mn-lt"/>
              <a:cs typeface="+mn-lt"/>
            </a:endParaRPr>
          </a:p>
          <a:p>
            <a:r>
              <a:rPr lang="en-US">
                <a:ea typeface="+mn-lt"/>
                <a:cs typeface="+mn-lt"/>
              </a:rPr>
              <a:t>After the first quotation from Shakespeare’s works, specify the edition used in an endnote.</a:t>
            </a:r>
          </a:p>
          <a:p>
            <a:r>
              <a:rPr lang="en-US">
                <a:ea typeface="+mn-lt"/>
                <a:cs typeface="+mn-lt"/>
              </a:rPr>
              <a:t>After the initial citation for the Shakespeare edition used, cite Shakespeare’s dramatic and poetic works parenthetically in the text. For dramatic works, cite by act, scene, and line; for poetic works, cite by line number. If multiple Shakespeare works are quoted, also include the name of the work in question in the parenthetical citation (e.g., </a:t>
            </a:r>
            <a:r>
              <a:rPr lang="en-US" i="1">
                <a:ea typeface="+mn-lt"/>
                <a:cs typeface="+mn-lt"/>
              </a:rPr>
              <a:t>Hamlet</a:t>
            </a:r>
            <a:r>
              <a:rPr lang="en-US">
                <a:ea typeface="+mn-lt"/>
                <a:cs typeface="+mn-lt"/>
              </a:rPr>
              <a:t>, 1.1.1).</a:t>
            </a:r>
          </a:p>
          <a:p>
            <a:r>
              <a:rPr lang="en-US">
                <a:ea typeface="+mn-lt"/>
                <a:cs typeface="+mn-lt"/>
              </a:rPr>
              <a:t>Cite works by all other authors (including other dramatists) in endnotes.</a:t>
            </a:r>
          </a:p>
          <a:p>
            <a:r>
              <a:rPr lang="en-US">
                <a:ea typeface="+mn-lt"/>
                <a:cs typeface="+mn-lt"/>
              </a:rPr>
              <a:t>Separate run-in lines of poetry with virgules (forward slashes) and include any terminal punctuation at the end of each line.</a:t>
            </a:r>
          </a:p>
          <a:p>
            <a:r>
              <a:rPr lang="en-US">
                <a:ea typeface="+mn-lt"/>
                <a:cs typeface="+mn-lt"/>
              </a:rPr>
              <a:t>When quoting more than three lines of verse, or more than 100 words or prose, set off the material as an indented block quotation.</a:t>
            </a:r>
          </a:p>
          <a:p>
            <a:r>
              <a:rPr lang="en-US" b="1">
                <a:ea typeface="+mn-lt"/>
                <a:cs typeface="+mn-lt"/>
              </a:rPr>
              <a:t>Endnotes</a:t>
            </a:r>
            <a:endParaRPr lang="en-US">
              <a:ea typeface="+mn-lt"/>
              <a:cs typeface="+mn-lt"/>
            </a:endParaRPr>
          </a:p>
          <a:p>
            <a:r>
              <a:rPr lang="en-US">
                <a:ea typeface="+mn-lt"/>
                <a:cs typeface="+mn-lt"/>
              </a:rPr>
              <a:t>Include complete bibliographic information in endnotes—author, editor, translator and/or compiler, full title, total number of volumes, publisher, year and place of publication, volume, page(s) cited.</a:t>
            </a:r>
          </a:p>
          <a:p>
            <a:r>
              <a:rPr lang="en-US">
                <a:ea typeface="+mn-lt"/>
                <a:cs typeface="+mn-lt"/>
              </a:rPr>
              <a:t>To cite an essay in a collection, provide inclusive page numbers for the entire essay, as well as the page quoted: 133–54, esp. 135. (This applies to introductions as well.)</a:t>
            </a:r>
          </a:p>
          <a:p>
            <a:r>
              <a:rPr lang="en-US">
                <a:ea typeface="+mn-lt"/>
                <a:cs typeface="+mn-lt"/>
              </a:rPr>
              <a:t>If referencing a specific volume of a multivolume work, as long as all volumes are published in the same year, cite by Arabic volume number, colon, and page number at the end of the reference: 1:192, 4:367. If the volumes of a multivolume work are published in different years, the abbreviation “vol.” with the appropriate Arabic numeral  (e.g., vol. 1) should appear before the parenthetical publication information. The date given in the parenthetical publication information should be the date of publication for the specific volume in question.</a:t>
            </a:r>
          </a:p>
          <a:p>
            <a:r>
              <a:rPr lang="en-US">
                <a:ea typeface="+mn-lt"/>
                <a:cs typeface="+mn-lt"/>
              </a:rPr>
              <a:t>To cite a note in another work, give the page number on which the note appears, followed by the letter </a:t>
            </a:r>
            <a:r>
              <a:rPr lang="en-US" i="1">
                <a:ea typeface="+mn-lt"/>
                <a:cs typeface="+mn-lt"/>
              </a:rPr>
              <a:t>n</a:t>
            </a:r>
            <a:r>
              <a:rPr lang="en-US">
                <a:ea typeface="+mn-lt"/>
                <a:cs typeface="+mn-lt"/>
              </a:rPr>
              <a:t>: 245n.</a:t>
            </a:r>
          </a:p>
          <a:p>
            <a:r>
              <a:rPr lang="en-US">
                <a:ea typeface="+mn-lt"/>
                <a:cs typeface="+mn-lt"/>
              </a:rPr>
              <a:t>Omit “p.” and “pp.” when citing page numbers. </a:t>
            </a:r>
          </a:p>
          <a:p>
            <a:r>
              <a:rPr lang="en-US" b="1">
                <a:ea typeface="+mn-lt"/>
                <a:cs typeface="+mn-lt"/>
              </a:rPr>
              <a:t>Rare materials</a:t>
            </a:r>
            <a:endParaRPr lang="en-US">
              <a:ea typeface="+mn-lt"/>
              <a:cs typeface="+mn-lt"/>
            </a:endParaRPr>
          </a:p>
          <a:p>
            <a:r>
              <a:rPr lang="en-US">
                <a:ea typeface="+mn-lt"/>
                <a:cs typeface="+mn-lt"/>
              </a:rPr>
              <a:t>Cite all rare books by signature whenever possible; render signatures exactly as printed: ZZZ, not 3Z.</a:t>
            </a:r>
          </a:p>
          <a:p>
            <a:r>
              <a:rPr lang="en-US">
                <a:ea typeface="+mn-lt"/>
                <a:cs typeface="+mn-lt"/>
              </a:rPr>
              <a:t>To cite a modern edition or facsimile of a rare book, provide the year of original publication and signature(s), folio(s), or page number(s).</a:t>
            </a:r>
          </a:p>
          <a:p>
            <a:r>
              <a:rPr lang="en-US">
                <a:ea typeface="+mn-lt"/>
                <a:cs typeface="+mn-lt"/>
              </a:rPr>
              <a:t>Retain original capitalization, spelling, and punctuation in titles and quotations from early modern sources, except for the long </a:t>
            </a:r>
            <a:r>
              <a:rPr lang="en-US" i="1">
                <a:ea typeface="+mn-lt"/>
                <a:cs typeface="+mn-lt"/>
              </a:rPr>
              <a:t>s</a:t>
            </a:r>
            <a:r>
              <a:rPr lang="en-US">
                <a:ea typeface="+mn-lt"/>
                <a:cs typeface="+mn-lt"/>
              </a:rPr>
              <a:t>. Do not modernize.</a:t>
            </a:r>
          </a:p>
          <a:p>
            <a:endParaRPr lang="en-US"/>
          </a:p>
        </p:txBody>
      </p:sp>
      <p:sp>
        <p:nvSpPr>
          <p:cNvPr id="4" name="Text Placeholder 3">
            <a:extLst>
              <a:ext uri="{FF2B5EF4-FFF2-40B4-BE49-F238E27FC236}">
                <a16:creationId xmlns:a16="http://schemas.microsoft.com/office/drawing/2014/main" id="{A7F95737-F81D-5634-51E7-D628AD5C455A}"/>
              </a:ext>
            </a:extLst>
          </p:cNvPr>
          <p:cNvSpPr>
            <a:spLocks noGrp="1"/>
          </p:cNvSpPr>
          <p:nvPr>
            <p:ph type="body" sz="half" idx="2"/>
          </p:nvPr>
        </p:nvSpPr>
        <p:spPr/>
        <p:txBody>
          <a:bodyPr/>
          <a:lstStyle/>
          <a:p>
            <a:r>
              <a:rPr lang="en-US">
                <a:ea typeface="+mn-lt"/>
                <a:cs typeface="+mn-lt"/>
              </a:rPr>
              <a:t>Each Journal will adhere to one of the Big Three Styles—with a catch. Most Journals have a “House Style” that is specific to them.</a:t>
            </a:r>
            <a:br>
              <a:rPr lang="en-US">
                <a:ea typeface="+mn-lt"/>
                <a:cs typeface="+mn-lt"/>
              </a:rPr>
            </a:br>
            <a:br>
              <a:rPr lang="en-US">
                <a:ea typeface="+mn-lt"/>
                <a:cs typeface="+mn-lt"/>
              </a:rPr>
            </a:br>
            <a:r>
              <a:rPr lang="en-US"/>
              <a:t>Shakespeare Quarterly, for example:</a:t>
            </a:r>
          </a:p>
        </p:txBody>
      </p:sp>
    </p:spTree>
    <p:extLst>
      <p:ext uri="{BB962C8B-B14F-4D97-AF65-F5344CB8AC3E}">
        <p14:creationId xmlns:p14="http://schemas.microsoft.com/office/powerpoint/2010/main" val="264027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C2768-B79E-C97B-F5D4-3B3EF2295123}"/>
              </a:ext>
            </a:extLst>
          </p:cNvPr>
          <p:cNvSpPr>
            <a:spLocks noGrp="1"/>
          </p:cNvSpPr>
          <p:nvPr>
            <p:ph type="title"/>
          </p:nvPr>
        </p:nvSpPr>
        <p:spPr>
          <a:xfrm>
            <a:off x="8389648" y="1123837"/>
            <a:ext cx="2947482" cy="4601183"/>
          </a:xfrm>
        </p:spPr>
        <p:txBody>
          <a:bodyPr>
            <a:normAutofit/>
          </a:bodyPr>
          <a:lstStyle/>
          <a:p>
            <a:r>
              <a:rPr lang="en-US"/>
              <a:t>Citation Management Tools </a:t>
            </a:r>
          </a:p>
        </p:txBody>
      </p:sp>
      <p:sp>
        <p:nvSpPr>
          <p:cNvPr id="3" name="Content Placeholder 2">
            <a:extLst>
              <a:ext uri="{FF2B5EF4-FFF2-40B4-BE49-F238E27FC236}">
                <a16:creationId xmlns:a16="http://schemas.microsoft.com/office/drawing/2014/main" id="{A2CB63F7-6BD8-2293-8FAF-FB94C4F41AAF}"/>
              </a:ext>
            </a:extLst>
          </p:cNvPr>
          <p:cNvSpPr>
            <a:spLocks noGrp="1"/>
          </p:cNvSpPr>
          <p:nvPr>
            <p:ph idx="1"/>
          </p:nvPr>
        </p:nvSpPr>
        <p:spPr>
          <a:xfrm>
            <a:off x="643466" y="864108"/>
            <a:ext cx="6987135" cy="5120640"/>
          </a:xfrm>
        </p:spPr>
        <p:txBody>
          <a:bodyPr>
            <a:normAutofit/>
          </a:bodyPr>
          <a:lstStyle/>
          <a:p>
            <a:r>
              <a:rPr lang="en-US" b="1" dirty="0">
                <a:solidFill>
                  <a:schemeClr val="tx1"/>
                </a:solidFill>
                <a:ea typeface="+mn-lt"/>
                <a:cs typeface="+mn-lt"/>
              </a:rPr>
              <a:t>Paul Thomas is the Citation Guru:</a:t>
            </a:r>
            <a:r>
              <a:rPr lang="en-US" dirty="0">
                <a:solidFill>
                  <a:schemeClr val="tx1"/>
                </a:solidFill>
                <a:ea typeface="+mn-lt"/>
                <a:cs typeface="+mn-lt"/>
              </a:rPr>
              <a:t> he can help students navigate what citation management software are best for them and help them figure out formatting issues with their thesis/dissertation. </a:t>
            </a:r>
          </a:p>
          <a:p>
            <a:r>
              <a:rPr lang="en-US" u="sng" dirty="0">
                <a:solidFill>
                  <a:schemeClr val="tx1"/>
                </a:solidFill>
                <a:ea typeface="+mn-lt"/>
                <a:cs typeface="+mn-lt"/>
                <a:hlinkClick r:id="rId2">
                  <a:extLst>
                    <a:ext uri="{A12FA001-AC4F-418D-AE19-62706E023703}">
                      <ahyp:hlinkClr xmlns:ahyp="http://schemas.microsoft.com/office/drawing/2018/hyperlinkcolor" val="tx"/>
                    </a:ext>
                  </a:extLst>
                </a:hlinkClick>
              </a:rPr>
              <a:t>https://guides.lib.ku.edu/etd/ETD_Home</a:t>
            </a:r>
            <a:endParaRPr lang="en-US" dirty="0">
              <a:solidFill>
                <a:schemeClr val="tx1"/>
              </a:solidFill>
              <a:ea typeface="+mn-lt"/>
              <a:cs typeface="+mn-lt"/>
            </a:endParaRPr>
          </a:p>
          <a:p>
            <a:r>
              <a:rPr lang="en-US" dirty="0">
                <a:solidFill>
                  <a:schemeClr val="tx1"/>
                </a:solidFill>
                <a:ea typeface="+mn-lt"/>
                <a:cs typeface="+mn-lt"/>
              </a:rPr>
              <a:t>He also offers Zotero/EndNote workshops regularly!</a:t>
            </a:r>
          </a:p>
          <a:p>
            <a:r>
              <a:rPr lang="en-US" u="sng" dirty="0">
                <a:solidFill>
                  <a:schemeClr val="tx1"/>
                </a:solidFill>
                <a:ea typeface="+mn-lt"/>
                <a:cs typeface="+mn-lt"/>
                <a:hlinkClick r:id="rId3">
                  <a:extLst>
                    <a:ext uri="{A12FA001-AC4F-418D-AE19-62706E023703}">
                      <ahyp:hlinkClr xmlns:ahyp="http://schemas.microsoft.com/office/drawing/2018/hyperlinkcolor" val="tx"/>
                    </a:ext>
                  </a:extLst>
                </a:hlinkClick>
              </a:rPr>
              <a:t>https://guides.lib.ku.edu/c.php?g=95057</a:t>
            </a:r>
            <a:r>
              <a:rPr lang="en-US" dirty="0">
                <a:solidFill>
                  <a:schemeClr val="tx1"/>
                </a:solidFill>
                <a:ea typeface="+mn-lt"/>
                <a:cs typeface="+mn-lt"/>
              </a:rPr>
              <a:t> </a:t>
            </a:r>
          </a:p>
          <a:p>
            <a:r>
              <a:rPr lang="en-US" dirty="0">
                <a:ea typeface="+mn-lt"/>
                <a:cs typeface="+mn-lt"/>
              </a:rPr>
              <a:t>ALL grads should be using citation management software. If you meet someone who is not—recommend that they start. </a:t>
            </a:r>
            <a:endParaRPr lang="en-US" dirty="0">
              <a:solidFill>
                <a:srgbClr val="595959"/>
              </a:solidFill>
            </a:endParaRPr>
          </a:p>
          <a:p>
            <a:endParaRPr lang="en-US" dirty="0">
              <a:solidFill>
                <a:schemeClr val="tx1"/>
              </a:solidFill>
            </a:endParaRPr>
          </a:p>
          <a:p>
            <a:endParaRPr lang="en-US" dirty="0">
              <a:solidFill>
                <a:schemeClr val="tx1"/>
              </a:solidFill>
            </a:endParaRPr>
          </a:p>
        </p:txBody>
      </p:sp>
      <p:sp>
        <p:nvSpPr>
          <p:cNvPr id="12" name="Rectangle 11">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B75B751-C725-513B-0D01-1AAD5496DC98}"/>
              </a:ext>
            </a:extLst>
          </p:cNvPr>
          <p:cNvPicPr>
            <a:picLocks noChangeAspect="1"/>
          </p:cNvPicPr>
          <p:nvPr/>
        </p:nvPicPr>
        <p:blipFill>
          <a:blip r:embed="rId4"/>
          <a:stretch>
            <a:fillRect/>
          </a:stretch>
        </p:blipFill>
        <p:spPr>
          <a:xfrm>
            <a:off x="1593670" y="4712481"/>
            <a:ext cx="3967900" cy="4029403"/>
          </a:xfrm>
          <a:prstGeom prst="rect">
            <a:avLst/>
          </a:prstGeom>
        </p:spPr>
      </p:pic>
    </p:spTree>
    <p:extLst>
      <p:ext uri="{BB962C8B-B14F-4D97-AF65-F5344CB8AC3E}">
        <p14:creationId xmlns:p14="http://schemas.microsoft.com/office/powerpoint/2010/main" val="8174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CFE7-25CE-D2F7-BAD5-D9740B9AC328}"/>
              </a:ext>
            </a:extLst>
          </p:cNvPr>
          <p:cNvSpPr>
            <a:spLocks noGrp="1"/>
          </p:cNvSpPr>
          <p:nvPr>
            <p:ph type="title"/>
          </p:nvPr>
        </p:nvSpPr>
        <p:spPr>
          <a:xfrm>
            <a:off x="3551610" y="-1073816"/>
            <a:ext cx="7315200" cy="3255264"/>
          </a:xfrm>
        </p:spPr>
        <p:txBody>
          <a:bodyPr/>
          <a:lstStyle/>
          <a:p>
            <a:r>
              <a:rPr lang="en-US"/>
              <a:t>Library Website and Strategies </a:t>
            </a:r>
          </a:p>
        </p:txBody>
      </p:sp>
      <p:sp>
        <p:nvSpPr>
          <p:cNvPr id="3" name="Text Placeholder 2">
            <a:extLst>
              <a:ext uri="{FF2B5EF4-FFF2-40B4-BE49-F238E27FC236}">
                <a16:creationId xmlns:a16="http://schemas.microsoft.com/office/drawing/2014/main" id="{C0A1DDA9-164E-6BDE-3518-32888C46A837}"/>
              </a:ext>
            </a:extLst>
          </p:cNvPr>
          <p:cNvSpPr>
            <a:spLocks noGrp="1"/>
          </p:cNvSpPr>
          <p:nvPr>
            <p:ph type="body" idx="1"/>
          </p:nvPr>
        </p:nvSpPr>
        <p:spPr/>
        <p:txBody>
          <a:bodyPr/>
          <a:lstStyle/>
          <a:p>
            <a:endParaRPr lang="en-US"/>
          </a:p>
        </p:txBody>
      </p:sp>
      <p:pic>
        <p:nvPicPr>
          <p:cNvPr id="4" name="Picture 4" descr="A picture containing text&#10;&#10;Description automatically generated">
            <a:extLst>
              <a:ext uri="{FF2B5EF4-FFF2-40B4-BE49-F238E27FC236}">
                <a16:creationId xmlns:a16="http://schemas.microsoft.com/office/drawing/2014/main" id="{F007F113-C3B9-1BC8-ADD2-2B4632CADAF4}"/>
              </a:ext>
            </a:extLst>
          </p:cNvPr>
          <p:cNvPicPr>
            <a:picLocks noChangeAspect="1"/>
          </p:cNvPicPr>
          <p:nvPr/>
        </p:nvPicPr>
        <p:blipFill>
          <a:blip r:embed="rId3"/>
          <a:stretch>
            <a:fillRect/>
          </a:stretch>
        </p:blipFill>
        <p:spPr>
          <a:xfrm>
            <a:off x="842514" y="2374460"/>
            <a:ext cx="9155501" cy="4855155"/>
          </a:xfrm>
          <a:prstGeom prst="rect">
            <a:avLst/>
          </a:prstGeom>
        </p:spPr>
      </p:pic>
    </p:spTree>
    <p:extLst>
      <p:ext uri="{BB962C8B-B14F-4D97-AF65-F5344CB8AC3E}">
        <p14:creationId xmlns:p14="http://schemas.microsoft.com/office/powerpoint/2010/main" val="242535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851A03A-83E7-18E9-F079-FA073B4F1739}"/>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iThenticate</a:t>
            </a:r>
          </a:p>
        </p:txBody>
      </p:sp>
      <p:pic>
        <p:nvPicPr>
          <p:cNvPr id="5" name="Picture 5" descr="Graphical user interface, application&#10;&#10;Description automatically generated">
            <a:extLst>
              <a:ext uri="{FF2B5EF4-FFF2-40B4-BE49-F238E27FC236}">
                <a16:creationId xmlns:a16="http://schemas.microsoft.com/office/drawing/2014/main" id="{8304F6BD-38ED-1B99-4E00-9292E0D95DB8}"/>
              </a:ext>
            </a:extLst>
          </p:cNvPr>
          <p:cNvPicPr>
            <a:picLocks noGrp="1" noChangeAspect="1"/>
          </p:cNvPicPr>
          <p:nvPr>
            <p:ph type="pic" idx="1"/>
          </p:nvPr>
        </p:nvPicPr>
        <p:blipFill rotWithShape="1">
          <a:blip r:embed="rId3"/>
          <a:srcRect r="1" b="192"/>
          <a:stretch/>
        </p:blipFill>
        <p:spPr>
          <a:xfrm>
            <a:off x="1069847" y="484632"/>
            <a:ext cx="10637520" cy="3556755"/>
          </a:xfrm>
          <a:prstGeom prst="rect">
            <a:avLst/>
          </a:prstGeom>
        </p:spPr>
      </p:pic>
      <p:sp>
        <p:nvSpPr>
          <p:cNvPr id="4" name="Text Placeholder 3">
            <a:extLst>
              <a:ext uri="{FF2B5EF4-FFF2-40B4-BE49-F238E27FC236}">
                <a16:creationId xmlns:a16="http://schemas.microsoft.com/office/drawing/2014/main" id="{2F27C28C-C3B6-125D-43A2-6DB3628EC2D9}"/>
              </a:ext>
            </a:extLst>
          </p:cNvPr>
          <p:cNvSpPr>
            <a:spLocks noGrp="1"/>
          </p:cNvSpPr>
          <p:nvPr>
            <p:ph type="body" sz="half" idx="2"/>
          </p:nvPr>
        </p:nvSpPr>
        <p:spPr>
          <a:xfrm>
            <a:off x="4813655" y="5117650"/>
            <a:ext cx="7766073" cy="726690"/>
          </a:xfrm>
        </p:spPr>
        <p:txBody>
          <a:bodyPr/>
          <a:lstStyle/>
          <a:p>
            <a:endParaRPr lang="en-US"/>
          </a:p>
        </p:txBody>
      </p:sp>
    </p:spTree>
    <p:extLst>
      <p:ext uri="{BB962C8B-B14F-4D97-AF65-F5344CB8AC3E}">
        <p14:creationId xmlns:p14="http://schemas.microsoft.com/office/powerpoint/2010/main" val="236515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DF8C-0791-3C98-BA36-C7269E2C59FB}"/>
              </a:ext>
            </a:extLst>
          </p:cNvPr>
          <p:cNvSpPr>
            <a:spLocks noGrp="1"/>
          </p:cNvSpPr>
          <p:nvPr>
            <p:ph type="ctrTitle"/>
          </p:nvPr>
        </p:nvSpPr>
        <p:spPr/>
        <p:txBody>
          <a:bodyPr>
            <a:normAutofit fontScale="90000"/>
          </a:bodyPr>
          <a:lstStyle/>
          <a:p>
            <a:r>
              <a:rPr lang="en-US" dirty="0"/>
              <a:t>Messy Notetaking</a:t>
            </a:r>
            <a:br>
              <a:rPr lang="en-US" dirty="0"/>
            </a:br>
            <a:br>
              <a:rPr lang="en-US" dirty="0"/>
            </a:br>
            <a:r>
              <a:rPr lang="en-US" dirty="0"/>
              <a:t>Improper Borrowing</a:t>
            </a:r>
            <a:br>
              <a:rPr lang="en-US" dirty="0"/>
            </a:br>
            <a:br>
              <a:rPr lang="en-US" dirty="0"/>
            </a:br>
            <a:r>
              <a:rPr lang="en-US" dirty="0"/>
              <a:t>Plagiarism </a:t>
            </a:r>
          </a:p>
        </p:txBody>
      </p:sp>
      <p:sp>
        <p:nvSpPr>
          <p:cNvPr id="3" name="Subtitle 2">
            <a:extLst>
              <a:ext uri="{FF2B5EF4-FFF2-40B4-BE49-F238E27FC236}">
                <a16:creationId xmlns:a16="http://schemas.microsoft.com/office/drawing/2014/main" id="{DE464117-EB79-3A48-8694-A5408F1220B7}"/>
              </a:ext>
            </a:extLst>
          </p:cNvPr>
          <p:cNvSpPr>
            <a:spLocks noGrp="1"/>
          </p:cNvSpPr>
          <p:nvPr>
            <p:ph type="subTitle" idx="1"/>
          </p:nvPr>
        </p:nvSpPr>
        <p:spPr/>
        <p:txBody>
          <a:bodyPr/>
          <a:lstStyle/>
          <a:p>
            <a:endParaRPr lang="en-US"/>
          </a:p>
        </p:txBody>
      </p:sp>
      <p:sp>
        <p:nvSpPr>
          <p:cNvPr id="5" name="Arrow: Down 4">
            <a:extLst>
              <a:ext uri="{FF2B5EF4-FFF2-40B4-BE49-F238E27FC236}">
                <a16:creationId xmlns:a16="http://schemas.microsoft.com/office/drawing/2014/main" id="{AD2BCF55-5634-C50E-AF5E-1B5C1FA5E954}"/>
              </a:ext>
            </a:extLst>
          </p:cNvPr>
          <p:cNvSpPr/>
          <p:nvPr/>
        </p:nvSpPr>
        <p:spPr>
          <a:xfrm>
            <a:off x="2045110" y="1720646"/>
            <a:ext cx="629264" cy="619432"/>
          </a:xfrm>
          <a:prstGeom prst="downArrow">
            <a:avLst/>
          </a:prstGeom>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Arrow: Down 5">
            <a:extLst>
              <a:ext uri="{FF2B5EF4-FFF2-40B4-BE49-F238E27FC236}">
                <a16:creationId xmlns:a16="http://schemas.microsoft.com/office/drawing/2014/main" id="{C834D81B-3142-3E55-5309-E174794A11C1}"/>
              </a:ext>
            </a:extLst>
          </p:cNvPr>
          <p:cNvSpPr/>
          <p:nvPr/>
        </p:nvSpPr>
        <p:spPr>
          <a:xfrm>
            <a:off x="2045110" y="3119284"/>
            <a:ext cx="629264" cy="619432"/>
          </a:xfrm>
          <a:prstGeom prst="downArrow">
            <a:avLst/>
          </a:prstGeom>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9D990-0F27-F7CC-5FB9-F60D8F328A26}"/>
              </a:ext>
            </a:extLst>
          </p:cNvPr>
          <p:cNvSpPr txBox="1"/>
          <p:nvPr/>
        </p:nvSpPr>
        <p:spPr>
          <a:xfrm rot="20908729">
            <a:off x="1229526" y="4873789"/>
            <a:ext cx="6450929" cy="646331"/>
          </a:xfrm>
          <a:prstGeom prst="rect">
            <a:avLst/>
          </a:prstGeom>
          <a:noFill/>
        </p:spPr>
        <p:txBody>
          <a:bodyPr wrap="square" rtlCol="0">
            <a:spAutoFit/>
          </a:bodyPr>
          <a:lstStyle/>
          <a:p>
            <a:r>
              <a:rPr lang="en-US" dirty="0"/>
              <a:t>“I have an excellent memory; I had no idea that I was repeating that work verbatim!”</a:t>
            </a:r>
          </a:p>
        </p:txBody>
      </p:sp>
      <p:sp>
        <p:nvSpPr>
          <p:cNvPr id="8" name="TextBox 7">
            <a:extLst>
              <a:ext uri="{FF2B5EF4-FFF2-40B4-BE49-F238E27FC236}">
                <a16:creationId xmlns:a16="http://schemas.microsoft.com/office/drawing/2014/main" id="{2DFF49CB-1EB6-51C8-7FAA-CC479FF83927}"/>
              </a:ext>
            </a:extLst>
          </p:cNvPr>
          <p:cNvSpPr txBox="1"/>
          <p:nvPr/>
        </p:nvSpPr>
        <p:spPr>
          <a:xfrm rot="878132">
            <a:off x="6446549" y="1276492"/>
            <a:ext cx="3091231" cy="369332"/>
          </a:xfrm>
          <a:prstGeom prst="rect">
            <a:avLst/>
          </a:prstGeom>
          <a:noFill/>
        </p:spPr>
        <p:txBody>
          <a:bodyPr wrap="none" rtlCol="0">
            <a:spAutoFit/>
          </a:bodyPr>
          <a:lstStyle/>
          <a:p>
            <a:r>
              <a:rPr lang="en-US" dirty="0"/>
              <a:t>“I’m such a sloppy note-taker!”</a:t>
            </a:r>
          </a:p>
        </p:txBody>
      </p:sp>
      <p:sp>
        <p:nvSpPr>
          <p:cNvPr id="9" name="TextBox 8">
            <a:extLst>
              <a:ext uri="{FF2B5EF4-FFF2-40B4-BE49-F238E27FC236}">
                <a16:creationId xmlns:a16="http://schemas.microsoft.com/office/drawing/2014/main" id="{68928B0E-FA34-1171-784E-B2E5D7E1E968}"/>
              </a:ext>
            </a:extLst>
          </p:cNvPr>
          <p:cNvSpPr txBox="1"/>
          <p:nvPr/>
        </p:nvSpPr>
        <p:spPr>
          <a:xfrm rot="21311240">
            <a:off x="7842437" y="4795576"/>
            <a:ext cx="3552394" cy="923330"/>
          </a:xfrm>
          <a:prstGeom prst="rect">
            <a:avLst/>
          </a:prstGeom>
          <a:noFill/>
        </p:spPr>
        <p:txBody>
          <a:bodyPr wrap="square" rtlCol="0">
            <a:spAutoFit/>
          </a:bodyPr>
          <a:lstStyle/>
          <a:p>
            <a:r>
              <a:rPr lang="en-US" dirty="0"/>
              <a:t>“The pastiche approach is an acceptable postmodern methodology.”</a:t>
            </a:r>
          </a:p>
        </p:txBody>
      </p:sp>
      <p:sp>
        <p:nvSpPr>
          <p:cNvPr id="10" name="TextBox 9">
            <a:extLst>
              <a:ext uri="{FF2B5EF4-FFF2-40B4-BE49-F238E27FC236}">
                <a16:creationId xmlns:a16="http://schemas.microsoft.com/office/drawing/2014/main" id="{D38A3DC9-7260-BD77-382F-66BFB759E346}"/>
              </a:ext>
            </a:extLst>
          </p:cNvPr>
          <p:cNvSpPr txBox="1"/>
          <p:nvPr/>
        </p:nvSpPr>
        <p:spPr>
          <a:xfrm rot="791589">
            <a:off x="7039574" y="3386108"/>
            <a:ext cx="4323428" cy="369332"/>
          </a:xfrm>
          <a:prstGeom prst="rect">
            <a:avLst/>
          </a:prstGeom>
          <a:noFill/>
        </p:spPr>
        <p:txBody>
          <a:bodyPr wrap="none" rtlCol="0">
            <a:spAutoFit/>
          </a:bodyPr>
          <a:lstStyle/>
          <a:p>
            <a:r>
              <a:rPr lang="en-US" dirty="0"/>
              <a:t>“In my culture, this is an </a:t>
            </a:r>
            <a:r>
              <a:rPr lang="en-US"/>
              <a:t>accepted practice.”</a:t>
            </a:r>
            <a:endParaRPr lang="en-US" dirty="0"/>
          </a:p>
        </p:txBody>
      </p:sp>
      <p:sp>
        <p:nvSpPr>
          <p:cNvPr id="11" name="TextBox 10">
            <a:extLst>
              <a:ext uri="{FF2B5EF4-FFF2-40B4-BE49-F238E27FC236}">
                <a16:creationId xmlns:a16="http://schemas.microsoft.com/office/drawing/2014/main" id="{2A194649-8A7B-006A-9432-DEBA02823DED}"/>
              </a:ext>
            </a:extLst>
          </p:cNvPr>
          <p:cNvSpPr txBox="1"/>
          <p:nvPr/>
        </p:nvSpPr>
        <p:spPr>
          <a:xfrm>
            <a:off x="0" y="6488668"/>
            <a:ext cx="6693884" cy="369332"/>
          </a:xfrm>
          <a:prstGeom prst="rect">
            <a:avLst/>
          </a:prstGeom>
          <a:noFill/>
        </p:spPr>
        <p:txBody>
          <a:bodyPr wrap="none" rtlCol="0">
            <a:spAutoFit/>
          </a:bodyPr>
          <a:lstStyle/>
          <a:p>
            <a:r>
              <a:rPr lang="en-US" sz="1400" dirty="0"/>
              <a:t>Belcher, Wendy Laura. </a:t>
            </a:r>
            <a:r>
              <a:rPr lang="en-US" sz="1400" i="1" dirty="0"/>
              <a:t>Writing Your Journal Article in Twelve Weeks. </a:t>
            </a:r>
            <a:r>
              <a:rPr lang="en-US" sz="1400" dirty="0"/>
              <a:t>Second Edition, 2009</a:t>
            </a:r>
            <a:r>
              <a:rPr lang="en-US" dirty="0"/>
              <a:t>.</a:t>
            </a:r>
          </a:p>
        </p:txBody>
      </p:sp>
    </p:spTree>
    <p:extLst>
      <p:ext uri="{BB962C8B-B14F-4D97-AF65-F5344CB8AC3E}">
        <p14:creationId xmlns:p14="http://schemas.microsoft.com/office/powerpoint/2010/main" val="11729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A757-028A-18FC-CC5B-7A704080E8F0}"/>
              </a:ext>
            </a:extLst>
          </p:cNvPr>
          <p:cNvSpPr>
            <a:spLocks noGrp="1"/>
          </p:cNvSpPr>
          <p:nvPr>
            <p:ph type="title"/>
          </p:nvPr>
        </p:nvSpPr>
        <p:spPr/>
        <p:txBody>
          <a:bodyPr/>
          <a:lstStyle/>
          <a:p>
            <a:r>
              <a:rPr lang="en-US" dirty="0"/>
              <a:t>Good Citation Habits</a:t>
            </a:r>
          </a:p>
        </p:txBody>
      </p:sp>
      <p:sp>
        <p:nvSpPr>
          <p:cNvPr id="4" name="Text Placeholder 3">
            <a:extLst>
              <a:ext uri="{FF2B5EF4-FFF2-40B4-BE49-F238E27FC236}">
                <a16:creationId xmlns:a16="http://schemas.microsoft.com/office/drawing/2014/main" id="{1A2C28E7-AA3E-718A-2FBB-005677FD879A}"/>
              </a:ext>
            </a:extLst>
          </p:cNvPr>
          <p:cNvSpPr>
            <a:spLocks noGrp="1"/>
          </p:cNvSpPr>
          <p:nvPr>
            <p:ph type="body" idx="1"/>
          </p:nvPr>
        </p:nvSpPr>
        <p:spPr/>
        <p:txBody>
          <a:bodyPr/>
          <a:lstStyle/>
          <a:p>
            <a:endParaRPr lang="en-US"/>
          </a:p>
        </p:txBody>
      </p:sp>
      <p:sp>
        <p:nvSpPr>
          <p:cNvPr id="5" name="Content Placeholder 4">
            <a:extLst>
              <a:ext uri="{FF2B5EF4-FFF2-40B4-BE49-F238E27FC236}">
                <a16:creationId xmlns:a16="http://schemas.microsoft.com/office/drawing/2014/main" id="{EBE0042A-65A5-6B18-90DD-32FBFEF19BAB}"/>
              </a:ext>
            </a:extLst>
          </p:cNvPr>
          <p:cNvSpPr>
            <a:spLocks noGrp="1"/>
          </p:cNvSpPr>
          <p:nvPr>
            <p:ph sz="half" idx="2"/>
          </p:nvPr>
        </p:nvSpPr>
        <p:spPr/>
        <p:txBody>
          <a:bodyPr/>
          <a:lstStyle/>
          <a:p>
            <a:r>
              <a:rPr lang="en-US" dirty="0"/>
              <a:t>Always Revise</a:t>
            </a:r>
          </a:p>
          <a:p>
            <a:r>
              <a:rPr lang="en-US" dirty="0"/>
              <a:t>Review others’ work briefly rather than at length</a:t>
            </a:r>
          </a:p>
          <a:p>
            <a:r>
              <a:rPr lang="en-US" dirty="0"/>
              <a:t>Don’t worry about your English</a:t>
            </a:r>
          </a:p>
          <a:p>
            <a:r>
              <a:rPr lang="en-US" dirty="0"/>
              <a:t>Use a CMS</a:t>
            </a:r>
          </a:p>
          <a:p>
            <a:r>
              <a:rPr lang="en-US" dirty="0"/>
              <a:t>Develop a clear note-taking system for yourself</a:t>
            </a:r>
          </a:p>
        </p:txBody>
      </p:sp>
      <p:sp>
        <p:nvSpPr>
          <p:cNvPr id="6" name="Text Placeholder 5">
            <a:extLst>
              <a:ext uri="{FF2B5EF4-FFF2-40B4-BE49-F238E27FC236}">
                <a16:creationId xmlns:a16="http://schemas.microsoft.com/office/drawing/2014/main" id="{B62969ED-EAF3-C11D-F6E6-1A728944CF1F}"/>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4C916F04-6368-AC06-03E1-F949708AB3C7}"/>
              </a:ext>
            </a:extLst>
          </p:cNvPr>
          <p:cNvSpPr>
            <a:spLocks noGrp="1"/>
          </p:cNvSpPr>
          <p:nvPr>
            <p:ph sz="quarter" idx="4"/>
          </p:nvPr>
        </p:nvSpPr>
        <p:spPr/>
        <p:txBody>
          <a:bodyPr/>
          <a:lstStyle/>
          <a:p>
            <a:r>
              <a:rPr lang="en-US" dirty="0"/>
              <a:t>Paraphrase without looking at the source</a:t>
            </a:r>
          </a:p>
          <a:p>
            <a:r>
              <a:rPr lang="en-US" dirty="0"/>
              <a:t>Don’t self-plagiarize</a:t>
            </a:r>
          </a:p>
          <a:p>
            <a:r>
              <a:rPr lang="en-US" dirty="0"/>
              <a:t>Check that you correctly copied your quotations</a:t>
            </a:r>
          </a:p>
          <a:p>
            <a:r>
              <a:rPr lang="en-US" dirty="0"/>
              <a:t>Don’t wait to write</a:t>
            </a:r>
          </a:p>
        </p:txBody>
      </p:sp>
    </p:spTree>
    <p:extLst>
      <p:ext uri="{BB962C8B-B14F-4D97-AF65-F5344CB8AC3E}">
        <p14:creationId xmlns:p14="http://schemas.microsoft.com/office/powerpoint/2010/main" val="180269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3F90-52E6-B63E-B9EB-3EF2168616BA}"/>
              </a:ext>
            </a:extLst>
          </p:cNvPr>
          <p:cNvSpPr>
            <a:spLocks noGrp="1"/>
          </p:cNvSpPr>
          <p:nvPr>
            <p:ph type="title"/>
          </p:nvPr>
        </p:nvSpPr>
        <p:spPr/>
        <p:txBody>
          <a:bodyPr/>
          <a:lstStyle/>
          <a:p>
            <a:r>
              <a:rPr lang="en-US" dirty="0"/>
              <a:t>Rhetoric of Citations</a:t>
            </a:r>
          </a:p>
        </p:txBody>
      </p:sp>
      <p:sp>
        <p:nvSpPr>
          <p:cNvPr id="3" name="Content Placeholder 2">
            <a:extLst>
              <a:ext uri="{FF2B5EF4-FFF2-40B4-BE49-F238E27FC236}">
                <a16:creationId xmlns:a16="http://schemas.microsoft.com/office/drawing/2014/main" id="{39AB6423-E662-5992-C052-0F5F838406E4}"/>
              </a:ext>
            </a:extLst>
          </p:cNvPr>
          <p:cNvSpPr>
            <a:spLocks noGrp="1"/>
          </p:cNvSpPr>
          <p:nvPr>
            <p:ph idx="1"/>
          </p:nvPr>
        </p:nvSpPr>
        <p:spPr/>
        <p:txBody>
          <a:bodyPr/>
          <a:lstStyle/>
          <a:p>
            <a:r>
              <a:rPr lang="en-US" dirty="0"/>
              <a:t>Signposting</a:t>
            </a:r>
          </a:p>
          <a:p>
            <a:r>
              <a:rPr lang="en-US" dirty="0"/>
              <a:t>Attributive tags </a:t>
            </a:r>
          </a:p>
          <a:p>
            <a:r>
              <a:rPr lang="en-US" dirty="0"/>
              <a:t>Your ideas! Your intervention!</a:t>
            </a:r>
          </a:p>
          <a:p>
            <a:r>
              <a:rPr lang="en-US" dirty="0"/>
              <a:t>Topic sentences and conclusion sentences should be the writer’s own voice. </a:t>
            </a:r>
          </a:p>
        </p:txBody>
      </p:sp>
    </p:spTree>
    <p:extLst>
      <p:ext uri="{BB962C8B-B14F-4D97-AF65-F5344CB8AC3E}">
        <p14:creationId xmlns:p14="http://schemas.microsoft.com/office/powerpoint/2010/main" val="227867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EF01-66C1-017F-B2EC-8A5C84477062}"/>
              </a:ext>
            </a:extLst>
          </p:cNvPr>
          <p:cNvSpPr>
            <a:spLocks noGrp="1"/>
          </p:cNvSpPr>
          <p:nvPr>
            <p:ph type="title"/>
          </p:nvPr>
        </p:nvSpPr>
        <p:spPr/>
        <p:txBody>
          <a:bodyPr/>
          <a:lstStyle/>
          <a:p>
            <a:r>
              <a:rPr lang="en-US"/>
              <a:t>Why we cite:</a:t>
            </a:r>
          </a:p>
        </p:txBody>
      </p:sp>
      <p:sp>
        <p:nvSpPr>
          <p:cNvPr id="3" name="Content Placeholder 2">
            <a:extLst>
              <a:ext uri="{FF2B5EF4-FFF2-40B4-BE49-F238E27FC236}">
                <a16:creationId xmlns:a16="http://schemas.microsoft.com/office/drawing/2014/main" id="{2722871E-1558-272E-C64C-B7CA6D19FAAF}"/>
              </a:ext>
            </a:extLst>
          </p:cNvPr>
          <p:cNvSpPr>
            <a:spLocks noGrp="1"/>
          </p:cNvSpPr>
          <p:nvPr>
            <p:ph idx="1"/>
          </p:nvPr>
        </p:nvSpPr>
        <p:spPr/>
        <p:txBody>
          <a:bodyPr>
            <a:normAutofit fontScale="92500"/>
          </a:bodyPr>
          <a:lstStyle/>
          <a:p>
            <a:r>
              <a:rPr lang="en-US">
                <a:ea typeface="+mn-lt"/>
                <a:cs typeface="+mn-lt"/>
              </a:rPr>
              <a:t>“Building confidence in the information and ideas we share with one another is perhaps more important today than ever before, and for nearly a century it has been the driving principle behind MLA style, a set of standards for writing and documentation used by writers to find and evaluate information, alert their audience to the trustworthiness of their findings through citation, and shape the expression of their ideas in conversation with others” (“Introduction,” xxi).</a:t>
            </a:r>
          </a:p>
          <a:p>
            <a:r>
              <a:rPr lang="en-US">
                <a:ea typeface="+mn-lt"/>
                <a:cs typeface="+mn-lt"/>
              </a:rPr>
              <a:t>“APA Style provides a foundation for effective scholarly communication because it helps authors present their ideas in a clear, concise, and organized manner...When style works best, ideas flow logically, sources are credited appropriately, and papers are organized predictably and consistently.” (American Psychological Association, 2020)</a:t>
            </a:r>
          </a:p>
          <a:p>
            <a:r>
              <a:rPr lang="en-US">
                <a:ea typeface="+mn-lt"/>
                <a:cs typeface="+mn-lt"/>
              </a:rPr>
              <a:t> “Find it. </a:t>
            </a:r>
            <a:r>
              <a:rPr lang="en-US" i="1">
                <a:ea typeface="+mn-lt"/>
                <a:cs typeface="+mn-lt"/>
              </a:rPr>
              <a:t>Write it</a:t>
            </a:r>
            <a:r>
              <a:rPr lang="en-US">
                <a:ea typeface="+mn-lt"/>
                <a:cs typeface="+mn-lt"/>
              </a:rPr>
              <a:t>. Cite it. </a:t>
            </a:r>
            <a:r>
              <a:rPr lang="en-US" i="1">
                <a:ea typeface="+mn-lt"/>
                <a:cs typeface="+mn-lt"/>
              </a:rPr>
              <a:t>The Chicago Manual of Style Online </a:t>
            </a:r>
            <a:r>
              <a:rPr lang="en-US">
                <a:ea typeface="+mn-lt"/>
                <a:cs typeface="+mn-lt"/>
              </a:rPr>
              <a:t>is the venerable, time-tested guide to style, usage, and grammar...It is the indispensable reference for writers, editors, proofreaders, indexers, copywriters, designers, and publishers, informing the editorial canon with sound, definitive advice” (</a:t>
            </a:r>
            <a:r>
              <a:rPr lang="en-US" i="1">
                <a:ea typeface="+mn-lt"/>
                <a:cs typeface="+mn-lt"/>
              </a:rPr>
              <a:t>The Chicago Manual of Style </a:t>
            </a:r>
            <a:r>
              <a:rPr lang="en-US">
                <a:ea typeface="+mn-lt"/>
                <a:cs typeface="+mn-lt"/>
              </a:rPr>
              <a:t>2017).</a:t>
            </a:r>
          </a:p>
        </p:txBody>
      </p:sp>
    </p:spTree>
    <p:extLst>
      <p:ext uri="{BB962C8B-B14F-4D97-AF65-F5344CB8AC3E}">
        <p14:creationId xmlns:p14="http://schemas.microsoft.com/office/powerpoint/2010/main" val="216720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5DDB-BB6B-A00A-584A-907DE281FEF0}"/>
              </a:ext>
            </a:extLst>
          </p:cNvPr>
          <p:cNvSpPr>
            <a:spLocks noGrp="1"/>
          </p:cNvSpPr>
          <p:nvPr>
            <p:ph type="title"/>
          </p:nvPr>
        </p:nvSpPr>
        <p:spPr/>
        <p:txBody>
          <a:bodyPr/>
          <a:lstStyle/>
          <a:p>
            <a:r>
              <a:rPr lang="en-US" dirty="0"/>
              <a:t>What would we do?</a:t>
            </a:r>
          </a:p>
        </p:txBody>
      </p:sp>
      <p:sp>
        <p:nvSpPr>
          <p:cNvPr id="3" name="Content Placeholder 2">
            <a:extLst>
              <a:ext uri="{FF2B5EF4-FFF2-40B4-BE49-F238E27FC236}">
                <a16:creationId xmlns:a16="http://schemas.microsoft.com/office/drawing/2014/main" id="{7B5C3B9E-5AA5-9527-CA3F-86D9ACE73BD9}"/>
              </a:ext>
            </a:extLst>
          </p:cNvPr>
          <p:cNvSpPr>
            <a:spLocks noGrp="1"/>
          </p:cNvSpPr>
          <p:nvPr>
            <p:ph sz="half" idx="1"/>
          </p:nvPr>
        </p:nvSpPr>
        <p:spPr/>
        <p:txBody>
          <a:bodyPr/>
          <a:lstStyle/>
          <a:p>
            <a:r>
              <a:rPr lang="en-US" dirty="0"/>
              <a:t>A Student comes into the Writing Center with a polished draft of a journal article but needs help with the formatting and citations.</a:t>
            </a:r>
            <a:br>
              <a:rPr lang="en-US" dirty="0"/>
            </a:br>
            <a:br>
              <a:rPr lang="en-US" dirty="0"/>
            </a:br>
            <a:endParaRPr lang="en-US" dirty="0"/>
          </a:p>
          <a:p>
            <a:r>
              <a:rPr lang="en-US" dirty="0"/>
              <a:t>A Student is told by their instructor that they're citing incorrectly, but the draft that doesn't seem to be the only feedback from the instructor.</a:t>
            </a:r>
          </a:p>
        </p:txBody>
      </p:sp>
      <p:sp>
        <p:nvSpPr>
          <p:cNvPr id="4" name="Content Placeholder 3">
            <a:extLst>
              <a:ext uri="{FF2B5EF4-FFF2-40B4-BE49-F238E27FC236}">
                <a16:creationId xmlns:a16="http://schemas.microsoft.com/office/drawing/2014/main" id="{84C77A97-6FC3-E0DF-6B38-750E125BBBBF}"/>
              </a:ext>
            </a:extLst>
          </p:cNvPr>
          <p:cNvSpPr>
            <a:spLocks noGrp="1"/>
          </p:cNvSpPr>
          <p:nvPr>
            <p:ph sz="half" idx="2"/>
          </p:nvPr>
        </p:nvSpPr>
        <p:spPr/>
        <p:txBody>
          <a:bodyPr/>
          <a:lstStyle/>
          <a:p>
            <a:r>
              <a:rPr lang="en-US" dirty="0"/>
              <a:t>A Student has been out of school for a while and is struggling with the basics of formatting and citation.</a:t>
            </a:r>
            <a:br>
              <a:rPr lang="en-US" dirty="0"/>
            </a:br>
            <a:br>
              <a:rPr lang="en-US" dirty="0"/>
            </a:br>
            <a:endParaRPr lang="en-US" dirty="0"/>
          </a:p>
          <a:p>
            <a:r>
              <a:rPr lang="en-US" dirty="0"/>
              <a:t>A Student brings in a paper with a high similarity score on </a:t>
            </a:r>
            <a:r>
              <a:rPr lang="en-US" dirty="0" err="1"/>
              <a:t>iThenticate</a:t>
            </a:r>
            <a:r>
              <a:rPr lang="en-US" dirty="0"/>
              <a:t> and is panicking.</a:t>
            </a:r>
          </a:p>
          <a:p>
            <a:endParaRPr lang="en-US" dirty="0"/>
          </a:p>
        </p:txBody>
      </p:sp>
    </p:spTree>
    <p:extLst>
      <p:ext uri="{BB962C8B-B14F-4D97-AF65-F5344CB8AC3E}">
        <p14:creationId xmlns:p14="http://schemas.microsoft.com/office/powerpoint/2010/main" val="179704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DD23-5637-0776-6CC4-7647439EFF38}"/>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E761309D-18E5-827E-5988-20E02D3C7052}"/>
              </a:ext>
            </a:extLst>
          </p:cNvPr>
          <p:cNvSpPr>
            <a:spLocks noGrp="1"/>
          </p:cNvSpPr>
          <p:nvPr>
            <p:ph idx="1"/>
          </p:nvPr>
        </p:nvSpPr>
        <p:spPr/>
        <p:txBody>
          <a:bodyPr/>
          <a:lstStyle/>
          <a:p>
            <a:r>
              <a:rPr lang="en-US" dirty="0"/>
              <a:t>Citation sessions can be “let’s figure this out together” sessions</a:t>
            </a:r>
          </a:p>
          <a:p>
            <a:r>
              <a:rPr lang="en-US" dirty="0"/>
              <a:t>Citation Styles are puzzles: figure out what identifying pieces you have, how they go together, and how to communicate that to your reader</a:t>
            </a:r>
          </a:p>
          <a:p>
            <a:r>
              <a:rPr lang="en-US" dirty="0"/>
              <a:t>Walk through resources so they have those strategies for later</a:t>
            </a:r>
          </a:p>
          <a:p>
            <a:r>
              <a:rPr lang="en-US" dirty="0"/>
              <a:t>Sometimes there are no (immediate) answers to a question!</a:t>
            </a:r>
          </a:p>
          <a:p>
            <a:r>
              <a:rPr lang="en-US" dirty="0"/>
              <a:t>Citation styles can be an element that is integrated into every stage of the writing process—it does not have to be a “polish” element!</a:t>
            </a:r>
          </a:p>
        </p:txBody>
      </p:sp>
    </p:spTree>
    <p:extLst>
      <p:ext uri="{BB962C8B-B14F-4D97-AF65-F5344CB8AC3E}">
        <p14:creationId xmlns:p14="http://schemas.microsoft.com/office/powerpoint/2010/main" val="253990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08AA0C-C9BD-CCD8-26E0-DE08B4CCCC57}"/>
              </a:ext>
            </a:extLst>
          </p:cNvPr>
          <p:cNvSpPr>
            <a:spLocks noGrp="1"/>
          </p:cNvSpPr>
          <p:nvPr>
            <p:ph type="ctrTitle"/>
          </p:nvPr>
        </p:nvSpPr>
        <p:spPr>
          <a:xfrm>
            <a:off x="1069848" y="1298448"/>
            <a:ext cx="4705801" cy="3255264"/>
          </a:xfrm>
        </p:spPr>
        <p:txBody>
          <a:bodyPr>
            <a:normAutofit/>
          </a:bodyPr>
          <a:lstStyle/>
          <a:p>
            <a:r>
              <a:rPr lang="en-US" dirty="0"/>
              <a:t>Final Thoughts…?</a:t>
            </a:r>
          </a:p>
        </p:txBody>
      </p:sp>
      <p:sp>
        <p:nvSpPr>
          <p:cNvPr id="3" name="Subtitle 2">
            <a:extLst>
              <a:ext uri="{FF2B5EF4-FFF2-40B4-BE49-F238E27FC236}">
                <a16:creationId xmlns:a16="http://schemas.microsoft.com/office/drawing/2014/main" id="{B2523164-98D1-42C3-8245-5D7FEF3B56F8}"/>
              </a:ext>
            </a:extLst>
          </p:cNvPr>
          <p:cNvSpPr>
            <a:spLocks noGrp="1"/>
          </p:cNvSpPr>
          <p:nvPr>
            <p:ph type="subTitle" idx="1"/>
          </p:nvPr>
        </p:nvSpPr>
        <p:spPr>
          <a:xfrm>
            <a:off x="1100015" y="4670246"/>
            <a:ext cx="4675634" cy="914400"/>
          </a:xfrm>
        </p:spPr>
        <p:txBody>
          <a:bodyPr>
            <a:normAutofit/>
          </a:bodyPr>
          <a:lstStyle/>
          <a:p>
            <a:endParaRPr lang="en-US"/>
          </a:p>
        </p:txBody>
      </p:sp>
      <p:pic>
        <p:nvPicPr>
          <p:cNvPr id="4" name="Picture 3">
            <a:extLst>
              <a:ext uri="{FF2B5EF4-FFF2-40B4-BE49-F238E27FC236}">
                <a16:creationId xmlns:a16="http://schemas.microsoft.com/office/drawing/2014/main" id="{746D9CAF-7DA5-347D-E3CE-B8681C80191D}"/>
              </a:ext>
            </a:extLst>
          </p:cNvPr>
          <p:cNvPicPr>
            <a:picLocks noChangeAspect="1"/>
          </p:cNvPicPr>
          <p:nvPr/>
        </p:nvPicPr>
        <p:blipFill>
          <a:blip r:embed="rId2"/>
          <a:stretch>
            <a:fillRect/>
          </a:stretch>
        </p:blipFill>
        <p:spPr>
          <a:xfrm>
            <a:off x="6586977" y="914004"/>
            <a:ext cx="4908848" cy="5021839"/>
          </a:xfrm>
          <a:prstGeom prst="rect">
            <a:avLst/>
          </a:prstGeom>
        </p:spPr>
      </p:pic>
      <p:sp>
        <p:nvSpPr>
          <p:cNvPr id="13" name="Rectangle 12">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428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F7733B-0680-6D8F-52DE-80F159117EE9}"/>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3200" spc="-100"/>
              <a:t>These styles are crafted by committees and revised every year to fit the discursive needs of their writers </a:t>
            </a:r>
          </a:p>
        </p:txBody>
      </p:sp>
      <p:pic>
        <p:nvPicPr>
          <p:cNvPr id="4" name="Picture 4">
            <a:extLst>
              <a:ext uri="{FF2B5EF4-FFF2-40B4-BE49-F238E27FC236}">
                <a16:creationId xmlns:a16="http://schemas.microsoft.com/office/drawing/2014/main" id="{B1242ACE-63DE-92B2-323B-B1E7AB2C2D05}"/>
              </a:ext>
            </a:extLst>
          </p:cNvPr>
          <p:cNvPicPr>
            <a:picLocks noGrp="1" noChangeAspect="1"/>
          </p:cNvPicPr>
          <p:nvPr>
            <p:ph idx="1"/>
          </p:nvPr>
        </p:nvPicPr>
        <p:blipFill rotWithShape="1">
          <a:blip r:embed="rId2"/>
          <a:srcRect r="1" b="21328"/>
          <a:stretch/>
        </p:blipFill>
        <p:spPr>
          <a:xfrm>
            <a:off x="1069847" y="484632"/>
            <a:ext cx="10637520" cy="3556755"/>
          </a:xfrm>
          <a:prstGeom prst="rect">
            <a:avLst/>
          </a:prstGeom>
        </p:spPr>
      </p:pic>
    </p:spTree>
    <p:extLst>
      <p:ext uri="{BB962C8B-B14F-4D97-AF65-F5344CB8AC3E}">
        <p14:creationId xmlns:p14="http://schemas.microsoft.com/office/powerpoint/2010/main" val="86329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F8E5-39AC-A106-659B-26DC3EAC94E1}"/>
              </a:ext>
            </a:extLst>
          </p:cNvPr>
          <p:cNvSpPr>
            <a:spLocks noGrp="1"/>
          </p:cNvSpPr>
          <p:nvPr>
            <p:ph type="title"/>
          </p:nvPr>
        </p:nvSpPr>
        <p:spPr/>
        <p:txBody>
          <a:bodyPr/>
          <a:lstStyle/>
          <a:p>
            <a:r>
              <a:rPr lang="en-US"/>
              <a:t>The Struggle</a:t>
            </a:r>
          </a:p>
        </p:txBody>
      </p:sp>
      <p:sp>
        <p:nvSpPr>
          <p:cNvPr id="3" name="Content Placeholder 2">
            <a:extLst>
              <a:ext uri="{FF2B5EF4-FFF2-40B4-BE49-F238E27FC236}">
                <a16:creationId xmlns:a16="http://schemas.microsoft.com/office/drawing/2014/main" id="{587B298B-44C9-CC07-7E16-3806F384F7BB}"/>
              </a:ext>
            </a:extLst>
          </p:cNvPr>
          <p:cNvSpPr>
            <a:spLocks noGrp="1"/>
          </p:cNvSpPr>
          <p:nvPr>
            <p:ph idx="1"/>
          </p:nvPr>
        </p:nvSpPr>
        <p:spPr/>
        <p:txBody>
          <a:bodyPr/>
          <a:lstStyle/>
          <a:p>
            <a:r>
              <a:rPr lang="en-US" dirty="0">
                <a:ea typeface="+mn-lt"/>
                <a:cs typeface="+mn-lt"/>
              </a:rPr>
              <a:t>For many graduate students, citation styles are tedious rules that they must follow, instead of general guidelines for communication across their field</a:t>
            </a:r>
          </a:p>
          <a:p>
            <a:r>
              <a:rPr lang="en-US" dirty="0">
                <a:ea typeface="+mn-lt"/>
                <a:cs typeface="+mn-lt"/>
              </a:rPr>
              <a:t>Most students struggle with how to cite something, because they don’t know what the source is (journal article, edited book, etc.), or they don’t know how to find the information they need to cite something.</a:t>
            </a:r>
          </a:p>
          <a:p>
            <a:r>
              <a:rPr lang="en-US" dirty="0">
                <a:ea typeface="+mn-lt"/>
                <a:cs typeface="+mn-lt"/>
              </a:rPr>
              <a:t>They don’t know that there are plenty of shortcuts and resources for creating and organizing references!</a:t>
            </a:r>
          </a:p>
        </p:txBody>
      </p:sp>
      <p:pic>
        <p:nvPicPr>
          <p:cNvPr id="4" name="Picture 3">
            <a:extLst>
              <a:ext uri="{FF2B5EF4-FFF2-40B4-BE49-F238E27FC236}">
                <a16:creationId xmlns:a16="http://schemas.microsoft.com/office/drawing/2014/main" id="{0537163B-8D36-6704-F89D-0E355FECA841}"/>
              </a:ext>
            </a:extLst>
          </p:cNvPr>
          <p:cNvPicPr>
            <a:picLocks noChangeAspect="1"/>
          </p:cNvPicPr>
          <p:nvPr/>
        </p:nvPicPr>
        <p:blipFill>
          <a:blip r:embed="rId2"/>
          <a:stretch>
            <a:fillRect/>
          </a:stretch>
        </p:blipFill>
        <p:spPr>
          <a:xfrm>
            <a:off x="252919" y="4175392"/>
            <a:ext cx="3554775" cy="1999561"/>
          </a:xfrm>
          <a:prstGeom prst="rect">
            <a:avLst/>
          </a:prstGeom>
        </p:spPr>
      </p:pic>
    </p:spTree>
    <p:extLst>
      <p:ext uri="{BB962C8B-B14F-4D97-AF65-F5344CB8AC3E}">
        <p14:creationId xmlns:p14="http://schemas.microsoft.com/office/powerpoint/2010/main" val="414737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19A9AE-CBE3-A3CC-FACE-2C59001A2E03}"/>
              </a:ext>
            </a:extLst>
          </p:cNvPr>
          <p:cNvSpPr>
            <a:spLocks noGrp="1"/>
          </p:cNvSpPr>
          <p:nvPr>
            <p:ph type="title"/>
          </p:nvPr>
        </p:nvSpPr>
        <p:spPr>
          <a:xfrm>
            <a:off x="1069849" y="1298448"/>
            <a:ext cx="7056444" cy="3255264"/>
          </a:xfrm>
        </p:spPr>
        <p:txBody>
          <a:bodyPr vert="horz" lIns="91440" tIns="45720" rIns="91440" bIns="45720" rtlCol="0" anchor="b">
            <a:normAutofit/>
          </a:bodyPr>
          <a:lstStyle/>
          <a:p>
            <a:pPr algn="r"/>
            <a:r>
              <a:rPr lang="en-US" sz="5500" spc="-100">
                <a:solidFill>
                  <a:schemeClr val="accent1"/>
                </a:solidFill>
              </a:rPr>
              <a:t>What are some common questions you've heard from grads?</a:t>
            </a:r>
          </a:p>
        </p:txBody>
      </p:sp>
    </p:spTree>
    <p:extLst>
      <p:ext uri="{BB962C8B-B14F-4D97-AF65-F5344CB8AC3E}">
        <p14:creationId xmlns:p14="http://schemas.microsoft.com/office/powerpoint/2010/main" val="243337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A108F1-B0E0-ECF7-53E3-439AEA0237FE}"/>
              </a:ext>
            </a:extLst>
          </p:cNvPr>
          <p:cNvSpPr>
            <a:spLocks noGrp="1"/>
          </p:cNvSpPr>
          <p:nvPr>
            <p:ph type="title"/>
          </p:nvPr>
        </p:nvSpPr>
        <p:spPr>
          <a:xfrm>
            <a:off x="1069848" y="1298448"/>
            <a:ext cx="6068070" cy="3255264"/>
          </a:xfrm>
        </p:spPr>
        <p:txBody>
          <a:bodyPr vert="horz" lIns="91440" tIns="45720" rIns="91440" bIns="45720" rtlCol="0" anchor="b">
            <a:normAutofit/>
          </a:bodyPr>
          <a:lstStyle/>
          <a:p>
            <a:r>
              <a:rPr lang="en-US" sz="7200">
                <a:ln w="15875">
                  <a:solidFill>
                    <a:srgbClr val="FFFFFF"/>
                  </a:solidFill>
                </a:ln>
                <a:noFill/>
              </a:rPr>
              <a:t>Basics of the Big Three</a:t>
            </a:r>
          </a:p>
        </p:txBody>
      </p:sp>
      <p:sp>
        <p:nvSpPr>
          <p:cNvPr id="3" name="Text Placeholder 2">
            <a:extLst>
              <a:ext uri="{FF2B5EF4-FFF2-40B4-BE49-F238E27FC236}">
                <a16:creationId xmlns:a16="http://schemas.microsoft.com/office/drawing/2014/main" id="{F4D8D533-8AEF-30C2-96CC-0387EE57CF2F}"/>
              </a:ext>
            </a:extLst>
          </p:cNvPr>
          <p:cNvSpPr>
            <a:spLocks noGrp="1"/>
          </p:cNvSpPr>
          <p:nvPr>
            <p:ph type="body" idx="1"/>
          </p:nvPr>
        </p:nvSpPr>
        <p:spPr>
          <a:xfrm>
            <a:off x="1100014" y="4670246"/>
            <a:ext cx="6037903" cy="914400"/>
          </a:xfrm>
        </p:spPr>
        <p:txBody>
          <a:bodyPr vert="horz" lIns="91440" tIns="45720" rIns="91440" bIns="45720" rtlCol="0" anchor="t">
            <a:normAutofit/>
          </a:bodyPr>
          <a:lstStyle/>
          <a:p>
            <a:endParaRPr lang="en-US" sz="2400" dirty="0">
              <a:solidFill>
                <a:schemeClr val="accent1">
                  <a:lumMod val="20000"/>
                  <a:lumOff val="80000"/>
                </a:schemeClr>
              </a:solidFill>
            </a:endParaRPr>
          </a:p>
        </p:txBody>
      </p:sp>
      <p:pic>
        <p:nvPicPr>
          <p:cNvPr id="4" name="Picture 3">
            <a:extLst>
              <a:ext uri="{FF2B5EF4-FFF2-40B4-BE49-F238E27FC236}">
                <a16:creationId xmlns:a16="http://schemas.microsoft.com/office/drawing/2014/main" id="{2AFC5FA0-8C8D-D635-3E3F-C58EE2A90567}"/>
              </a:ext>
            </a:extLst>
          </p:cNvPr>
          <p:cNvPicPr>
            <a:picLocks noChangeAspect="1"/>
          </p:cNvPicPr>
          <p:nvPr/>
        </p:nvPicPr>
        <p:blipFill>
          <a:blip r:embed="rId2"/>
          <a:stretch>
            <a:fillRect/>
          </a:stretch>
        </p:blipFill>
        <p:spPr>
          <a:xfrm>
            <a:off x="8037574" y="1695799"/>
            <a:ext cx="3458249" cy="3458249"/>
          </a:xfrm>
          <a:prstGeom prst="rect">
            <a:avLst/>
          </a:prstGeom>
        </p:spPr>
      </p:pic>
      <p:sp>
        <p:nvSpPr>
          <p:cNvPr id="31" name="Rectangle 30">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993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E5CE4A-3B7B-96C3-A928-5857B6CCB564}"/>
              </a:ext>
            </a:extLst>
          </p:cNvPr>
          <p:cNvSpPr>
            <a:spLocks noGrp="1"/>
          </p:cNvSpPr>
          <p:nvPr>
            <p:ph type="title"/>
          </p:nvPr>
        </p:nvSpPr>
        <p:spPr>
          <a:xfrm>
            <a:off x="224164" y="-414540"/>
            <a:ext cx="3616348" cy="1322637"/>
          </a:xfrm>
        </p:spPr>
        <p:txBody>
          <a:bodyPr vert="horz" lIns="91440" tIns="45720" rIns="91440" bIns="45720" rtlCol="0" anchor="ctr">
            <a:normAutofit/>
          </a:bodyPr>
          <a:lstStyle/>
          <a:p>
            <a:endParaRPr lang="en-US"/>
          </a:p>
        </p:txBody>
      </p:sp>
      <p:sp>
        <p:nvSpPr>
          <p:cNvPr id="5" name="TextBox 4">
            <a:extLst>
              <a:ext uri="{FF2B5EF4-FFF2-40B4-BE49-F238E27FC236}">
                <a16:creationId xmlns:a16="http://schemas.microsoft.com/office/drawing/2014/main" id="{33AD775E-9367-2D46-F0C0-1C49167BD7FE}"/>
              </a:ext>
            </a:extLst>
          </p:cNvPr>
          <p:cNvSpPr txBox="1"/>
          <p:nvPr/>
        </p:nvSpPr>
        <p:spPr>
          <a:xfrm>
            <a:off x="166656" y="1490807"/>
            <a:ext cx="3616348" cy="33868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indent="-182880">
              <a:lnSpc>
                <a:spcPct val="90000"/>
              </a:lnSpc>
              <a:spcAft>
                <a:spcPts val="600"/>
              </a:spcAft>
              <a:buClr>
                <a:schemeClr val="accent1"/>
              </a:buClr>
              <a:buFont typeface="Wingdings 2" pitchFamily="18" charset="2"/>
              <a:buChar char=""/>
            </a:pPr>
            <a:r>
              <a:rPr lang="en-US">
                <a:solidFill>
                  <a:srgbClr val="FFFFFF"/>
                </a:solidFill>
              </a:rPr>
              <a:t>Primarily used in the Humanities and by students</a:t>
            </a:r>
          </a:p>
          <a:p>
            <a:pPr indent="-182880">
              <a:lnSpc>
                <a:spcPct val="90000"/>
              </a:lnSpc>
              <a:spcAft>
                <a:spcPts val="600"/>
              </a:spcAft>
              <a:buClr>
                <a:schemeClr val="accent1"/>
              </a:buClr>
              <a:buFont typeface="Wingdings 2" pitchFamily="18" charset="2"/>
              <a:buChar char=""/>
            </a:pPr>
            <a:endParaRPr lang="en-US">
              <a:solidFill>
                <a:srgbClr val="FFFFFF"/>
              </a:solidFill>
            </a:endParaRPr>
          </a:p>
          <a:p>
            <a:pPr indent="-182880">
              <a:lnSpc>
                <a:spcPct val="90000"/>
              </a:lnSpc>
              <a:spcAft>
                <a:spcPts val="600"/>
              </a:spcAft>
              <a:buClr>
                <a:schemeClr val="accent1"/>
              </a:buClr>
              <a:buFont typeface="Wingdings 2" pitchFamily="18" charset="2"/>
              <a:buChar char=""/>
            </a:pPr>
            <a:r>
              <a:rPr lang="en-US">
                <a:solidFill>
                  <a:srgbClr val="FFFFFF"/>
                </a:solidFill>
              </a:rPr>
              <a:t>In-text citations are (Name </a:t>
            </a:r>
            <a:r>
              <a:rPr lang="en-US" err="1">
                <a:solidFill>
                  <a:srgbClr val="FFFFFF"/>
                </a:solidFill>
              </a:rPr>
              <a:t>pg</a:t>
            </a:r>
            <a:r>
              <a:rPr lang="en-US">
                <a:solidFill>
                  <a:srgbClr val="FFFFFF"/>
                </a:solidFill>
              </a:rPr>
              <a:t>#), or whatever information best distinguishes that text from others. </a:t>
            </a:r>
          </a:p>
          <a:p>
            <a:pPr indent="-182880">
              <a:lnSpc>
                <a:spcPct val="90000"/>
              </a:lnSpc>
              <a:spcAft>
                <a:spcPts val="600"/>
              </a:spcAft>
              <a:buClr>
                <a:schemeClr val="accent1"/>
              </a:buClr>
              <a:buFont typeface="Wingdings 2" pitchFamily="18" charset="2"/>
              <a:buChar char=""/>
            </a:pPr>
            <a:endParaRPr lang="en-US">
              <a:solidFill>
                <a:srgbClr val="FFFFFF"/>
              </a:solidFill>
            </a:endParaRPr>
          </a:p>
          <a:p>
            <a:pPr>
              <a:lnSpc>
                <a:spcPct val="90000"/>
              </a:lnSpc>
              <a:spcAft>
                <a:spcPts val="600"/>
              </a:spcAft>
              <a:buClr>
                <a:schemeClr val="accent1"/>
              </a:buClr>
            </a:pPr>
            <a:r>
              <a:rPr lang="en-US">
                <a:solidFill>
                  <a:srgbClr val="FFFFFF"/>
                </a:solidFill>
              </a:rPr>
              <a:t>    MLA has more comprehensive instructions for various literatures, e.g. Early Modern plays, medieval texts, etc. </a:t>
            </a:r>
          </a:p>
          <a:p>
            <a:pPr indent="-182880">
              <a:lnSpc>
                <a:spcPct val="90000"/>
              </a:lnSpc>
              <a:spcAft>
                <a:spcPts val="600"/>
              </a:spcAft>
              <a:buClr>
                <a:schemeClr val="accent1"/>
              </a:buClr>
              <a:buFont typeface="Wingdings 2" pitchFamily="18" charset="2"/>
              <a:buChar char=""/>
            </a:pPr>
            <a:endParaRPr lang="en-US">
              <a:solidFill>
                <a:srgbClr val="FFFFFF"/>
              </a:solidFill>
            </a:endParaRPr>
          </a:p>
          <a:p>
            <a:pPr indent="-182880">
              <a:lnSpc>
                <a:spcPct val="90000"/>
              </a:lnSpc>
              <a:spcAft>
                <a:spcPts val="600"/>
              </a:spcAft>
              <a:buClr>
                <a:schemeClr val="accent1"/>
              </a:buClr>
              <a:buFont typeface="Wingdings 2" pitchFamily="18" charset="2"/>
              <a:buChar char=""/>
            </a:pPr>
            <a:r>
              <a:rPr lang="en-US">
                <a:solidFill>
                  <a:srgbClr val="FFFFFF"/>
                </a:solidFill>
              </a:rPr>
              <a:t>Works Cited (instead of References/Bibliography)</a:t>
            </a:r>
          </a:p>
        </p:txBody>
      </p:sp>
      <p:pic>
        <p:nvPicPr>
          <p:cNvPr id="3" name="Picture 4" descr="A picture containing diagram&#10;&#10;Description automatically generated">
            <a:extLst>
              <a:ext uri="{FF2B5EF4-FFF2-40B4-BE49-F238E27FC236}">
                <a16:creationId xmlns:a16="http://schemas.microsoft.com/office/drawing/2014/main" id="{A5EBD596-34F0-52F2-BE10-048CD877E4B7}"/>
              </a:ext>
            </a:extLst>
          </p:cNvPr>
          <p:cNvPicPr>
            <a:picLocks noChangeAspect="1"/>
          </p:cNvPicPr>
          <p:nvPr/>
        </p:nvPicPr>
        <p:blipFill>
          <a:blip r:embed="rId2"/>
          <a:stretch>
            <a:fillRect/>
          </a:stretch>
        </p:blipFill>
        <p:spPr>
          <a:xfrm>
            <a:off x="4515391" y="1000754"/>
            <a:ext cx="3435968" cy="4856491"/>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1D44F715-4CEA-A07A-E681-35974BED9EDE}"/>
              </a:ext>
            </a:extLst>
          </p:cNvPr>
          <p:cNvPicPr>
            <a:picLocks noGrp="1" noChangeAspect="1"/>
          </p:cNvPicPr>
          <p:nvPr>
            <p:ph idx="1"/>
          </p:nvPr>
        </p:nvPicPr>
        <p:blipFill>
          <a:blip r:embed="rId3"/>
          <a:stretch>
            <a:fillRect/>
          </a:stretch>
        </p:blipFill>
        <p:spPr>
          <a:xfrm>
            <a:off x="8271399" y="1706710"/>
            <a:ext cx="3435969" cy="3444579"/>
          </a:xfrm>
          <a:prstGeom prst="rect">
            <a:avLst/>
          </a:prstGeom>
        </p:spPr>
      </p:pic>
      <p:sp>
        <p:nvSpPr>
          <p:cNvPr id="6" name="TextBox 5">
            <a:extLst>
              <a:ext uri="{FF2B5EF4-FFF2-40B4-BE49-F238E27FC236}">
                <a16:creationId xmlns:a16="http://schemas.microsoft.com/office/drawing/2014/main" id="{4E18B0F1-AAFA-81DF-321E-86B91FDAECC2}"/>
              </a:ext>
            </a:extLst>
          </p:cNvPr>
          <p:cNvSpPr txBox="1"/>
          <p:nvPr/>
        </p:nvSpPr>
        <p:spPr>
          <a:xfrm>
            <a:off x="3703608" y="914400"/>
            <a:ext cx="78040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a:p>
        </p:txBody>
      </p:sp>
    </p:spTree>
    <p:extLst>
      <p:ext uri="{BB962C8B-B14F-4D97-AF65-F5344CB8AC3E}">
        <p14:creationId xmlns:p14="http://schemas.microsoft.com/office/powerpoint/2010/main" val="413396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62A6-C5E8-3A39-A617-D5BC03E4156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3C5C9D3-3C8B-A4DD-B2DE-CB39330D4D74}"/>
              </a:ext>
            </a:extLst>
          </p:cNvPr>
          <p:cNvPicPr>
            <a:picLocks noGrp="1" noChangeAspect="1"/>
          </p:cNvPicPr>
          <p:nvPr>
            <p:ph idx="1"/>
          </p:nvPr>
        </p:nvPicPr>
        <p:blipFill>
          <a:blip r:embed="rId2"/>
          <a:stretch>
            <a:fillRect/>
          </a:stretch>
        </p:blipFill>
        <p:spPr>
          <a:xfrm>
            <a:off x="276546" y="1982559"/>
            <a:ext cx="2883739" cy="2883739"/>
          </a:xfrm>
        </p:spPr>
      </p:pic>
      <p:sp>
        <p:nvSpPr>
          <p:cNvPr id="5" name="TextBox 4">
            <a:extLst>
              <a:ext uri="{FF2B5EF4-FFF2-40B4-BE49-F238E27FC236}">
                <a16:creationId xmlns:a16="http://schemas.microsoft.com/office/drawing/2014/main" id="{7F4B5401-BE4F-453A-566A-3D3C98082B5F}"/>
              </a:ext>
            </a:extLst>
          </p:cNvPr>
          <p:cNvSpPr txBox="1"/>
          <p:nvPr/>
        </p:nvSpPr>
        <p:spPr>
          <a:xfrm>
            <a:off x="5181599" y="1930400"/>
            <a:ext cx="5198673" cy="2547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5" descr="Graphical user interface, text, application, email&#10;&#10;Description automatically generated">
            <a:extLst>
              <a:ext uri="{FF2B5EF4-FFF2-40B4-BE49-F238E27FC236}">
                <a16:creationId xmlns:a16="http://schemas.microsoft.com/office/drawing/2014/main" id="{20F28A2A-F31C-5336-7F91-EBFB19D5B3F8}"/>
              </a:ext>
            </a:extLst>
          </p:cNvPr>
          <p:cNvPicPr>
            <a:picLocks noChangeAspect="1"/>
          </p:cNvPicPr>
          <p:nvPr/>
        </p:nvPicPr>
        <p:blipFill>
          <a:blip r:embed="rId3"/>
          <a:stretch>
            <a:fillRect/>
          </a:stretch>
        </p:blipFill>
        <p:spPr>
          <a:xfrm>
            <a:off x="4303445" y="250257"/>
            <a:ext cx="5585552" cy="4211535"/>
          </a:xfrm>
          <a:prstGeom prst="rect">
            <a:avLst/>
          </a:prstGeom>
        </p:spPr>
      </p:pic>
      <p:sp>
        <p:nvSpPr>
          <p:cNvPr id="6" name="TextBox 5">
            <a:extLst>
              <a:ext uri="{FF2B5EF4-FFF2-40B4-BE49-F238E27FC236}">
                <a16:creationId xmlns:a16="http://schemas.microsoft.com/office/drawing/2014/main" id="{796ADA6F-20DD-CA4C-7BA4-1E9B8B6C3239}"/>
              </a:ext>
            </a:extLst>
          </p:cNvPr>
          <p:cNvSpPr txBox="1"/>
          <p:nvPr/>
        </p:nvSpPr>
        <p:spPr>
          <a:xfrm>
            <a:off x="3821886" y="4598060"/>
            <a:ext cx="656331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Primarily concerned with the ethics of research and the consistency of reporting findings. </a:t>
            </a:r>
          </a:p>
          <a:p>
            <a:pPr marL="285750" indent="-285750">
              <a:buFont typeface="Arial"/>
              <a:buChar char="•"/>
            </a:pPr>
            <a:r>
              <a:rPr lang="en-US" sz="1600">
                <a:ea typeface="+mn-lt"/>
                <a:cs typeface="+mn-lt"/>
              </a:rPr>
              <a:t>APA Publication Manual has an entire skeleton of Quantitative Design Reporting Standards (Table 3.1) and Qualitative Design Reporting Standards (Table 3.2) can you can use to structure your own paper </a:t>
            </a:r>
            <a:endParaRPr lang="en-US" sz="1600"/>
          </a:p>
        </p:txBody>
      </p:sp>
    </p:spTree>
    <p:extLst>
      <p:ext uri="{BB962C8B-B14F-4D97-AF65-F5344CB8AC3E}">
        <p14:creationId xmlns:p14="http://schemas.microsoft.com/office/powerpoint/2010/main" val="289495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356A-5BF5-D458-0F3E-E1F21698ED53}"/>
              </a:ext>
            </a:extLst>
          </p:cNvPr>
          <p:cNvSpPr>
            <a:spLocks noGrp="1"/>
          </p:cNvSpPr>
          <p:nvPr>
            <p:ph type="title"/>
          </p:nvPr>
        </p:nvSpPr>
        <p:spPr/>
        <p:txBody>
          <a:bodyPr/>
          <a:lstStyle/>
          <a:p>
            <a:endParaRPr lang="en-US"/>
          </a:p>
        </p:txBody>
      </p:sp>
      <p:pic>
        <p:nvPicPr>
          <p:cNvPr id="4" name="Picture 4" descr="Diagram, schematic&#10;&#10;Description automatically generated">
            <a:extLst>
              <a:ext uri="{FF2B5EF4-FFF2-40B4-BE49-F238E27FC236}">
                <a16:creationId xmlns:a16="http://schemas.microsoft.com/office/drawing/2014/main" id="{2128D44E-D02E-4CF3-5AA4-F5B179F7DF88}"/>
              </a:ext>
            </a:extLst>
          </p:cNvPr>
          <p:cNvPicPr>
            <a:picLocks noGrp="1" noChangeAspect="1"/>
          </p:cNvPicPr>
          <p:nvPr>
            <p:ph idx="1"/>
          </p:nvPr>
        </p:nvPicPr>
        <p:blipFill>
          <a:blip r:embed="rId2"/>
          <a:stretch>
            <a:fillRect/>
          </a:stretch>
        </p:blipFill>
        <p:spPr>
          <a:xfrm rot="-5400000">
            <a:off x="3176977" y="-1004946"/>
            <a:ext cx="6399403" cy="8858752"/>
          </a:xfrm>
        </p:spPr>
      </p:pic>
    </p:spTree>
    <p:extLst>
      <p:ext uri="{BB962C8B-B14F-4D97-AF65-F5344CB8AC3E}">
        <p14:creationId xmlns:p14="http://schemas.microsoft.com/office/powerpoint/2010/main" val="390984330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AAD21F43BD994CB7ECC5C4DEAC2F2A" ma:contentTypeVersion="14" ma:contentTypeDescription="Create a new document." ma:contentTypeScope="" ma:versionID="1e6984148cfdc5fa38e427c7abdd7878">
  <xsd:schema xmlns:xsd="http://www.w3.org/2001/XMLSchema" xmlns:xs="http://www.w3.org/2001/XMLSchema" xmlns:p="http://schemas.microsoft.com/office/2006/metadata/properties" xmlns:ns2="ac095540-b412-4d04-8dbc-20d65fb558e7" xmlns:ns3="9ac42251-43e7-4df4-b37d-c3ba85954f3f" targetNamespace="http://schemas.microsoft.com/office/2006/metadata/properties" ma:root="true" ma:fieldsID="49bbd423ce481bfe5463d9404e65eac3" ns2:_="" ns3:_="">
    <xsd:import namespace="ac095540-b412-4d04-8dbc-20d65fb558e7"/>
    <xsd:import namespace="9ac42251-43e7-4df4-b37d-c3ba85954f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95540-b412-4d04-8dbc-20d65fb55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c42251-43e7-4df4-b37d-c3ba85954f3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33600a-5f80-4fef-a37b-701c11f5af07}" ma:internalName="TaxCatchAll" ma:showField="CatchAllData" ma:web="9ac42251-43e7-4df4-b37d-c3ba85954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c42251-43e7-4df4-b37d-c3ba85954f3f" xsi:nil="true"/>
    <lcf76f155ced4ddcb4097134ff3c332f xmlns="ac095540-b412-4d04-8dbc-20d65fb558e7">
      <Terms xmlns="http://schemas.microsoft.com/office/infopath/2007/PartnerControls"/>
    </lcf76f155ced4ddcb4097134ff3c332f>
    <MediaLengthInSeconds xmlns="ac095540-b412-4d04-8dbc-20d65fb558e7" xsi:nil="true"/>
    <SharedWithUsers xmlns="9ac42251-43e7-4df4-b37d-c3ba85954f3f">
      <UserInfo>
        <DisplayName/>
        <AccountId xsi:nil="true"/>
        <AccountType/>
      </UserInfo>
    </SharedWithUsers>
  </documentManagement>
</p:properties>
</file>

<file path=customXml/itemProps1.xml><?xml version="1.0" encoding="utf-8"?>
<ds:datastoreItem xmlns:ds="http://schemas.openxmlformats.org/officeDocument/2006/customXml" ds:itemID="{A85B7132-593D-4AA0-A740-69925E39B86F}">
  <ds:schemaRefs>
    <ds:schemaRef ds:uri="http://schemas.microsoft.com/sharepoint/v3/contenttype/forms"/>
  </ds:schemaRefs>
</ds:datastoreItem>
</file>

<file path=customXml/itemProps2.xml><?xml version="1.0" encoding="utf-8"?>
<ds:datastoreItem xmlns:ds="http://schemas.openxmlformats.org/officeDocument/2006/customXml" ds:itemID="{278CF6F4-1D17-4DBD-BEE5-6A796004D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95540-b412-4d04-8dbc-20d65fb558e7"/>
    <ds:schemaRef ds:uri="9ac42251-43e7-4df4-b37d-c3ba85954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135E5B-A3E3-4EA7-B9FB-CAAEBE69165D}">
  <ds:schemaRefs>
    <ds:schemaRef ds:uri="http://purl.org/dc/dcmitype/"/>
    <ds:schemaRef ds:uri="http://schemas.openxmlformats.org/package/2006/metadata/core-properties"/>
    <ds:schemaRef ds:uri="http://www.w3.org/XML/1998/namespace"/>
    <ds:schemaRef ds:uri="44800424-5585-4857-844b-26784bb1c00c"/>
    <ds:schemaRef ds:uri="http://purl.org/dc/terms/"/>
    <ds:schemaRef ds:uri="http://purl.org/dc/elements/1.1/"/>
    <ds:schemaRef ds:uri="http://schemas.microsoft.com/office/2006/documentManagement/types"/>
    <ds:schemaRef ds:uri="http://schemas.microsoft.com/office/infopath/2007/PartnerControls"/>
    <ds:schemaRef ds:uri="edf92846-ffbd-4cce-a7aa-150dc407b8cc"/>
    <ds:schemaRef ds:uri="http://schemas.microsoft.com/office/2006/metadata/properties"/>
    <ds:schemaRef ds:uri="9ac42251-43e7-4df4-b37d-c3ba85954f3f"/>
    <ds:schemaRef ds:uri="ac095540-b412-4d04-8dbc-20d65fb558e7"/>
  </ds:schemaRefs>
</ds:datastoreItem>
</file>

<file path=docProps/app.xml><?xml version="1.0" encoding="utf-8"?>
<Properties xmlns="http://schemas.openxmlformats.org/officeDocument/2006/extended-properties" xmlns:vt="http://schemas.openxmlformats.org/officeDocument/2006/docPropsVTypes">
  <Template>office theme</Template>
  <TotalTime>338</TotalTime>
  <Words>1645</Words>
  <Application>Microsoft Office PowerPoint</Application>
  <PresentationFormat>Widescreen</PresentationFormat>
  <Paragraphs>100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Frame</vt:lpstr>
      <vt:lpstr>Citing and Writing</vt:lpstr>
      <vt:lpstr>Why we cite:</vt:lpstr>
      <vt:lpstr>These styles are crafted by committees and revised every year to fit the discursive needs of their writers </vt:lpstr>
      <vt:lpstr>The Struggle</vt:lpstr>
      <vt:lpstr>What are some common questions you've heard from grads?</vt:lpstr>
      <vt:lpstr>Basics of the Big Three</vt:lpstr>
      <vt:lpstr>PowerPoint Presentation</vt:lpstr>
      <vt:lpstr>PowerPoint Presentation</vt:lpstr>
      <vt:lpstr>PowerPoint Presentation</vt:lpstr>
      <vt:lpstr>PowerPoint Presentation</vt:lpstr>
      <vt:lpstr>Note System</vt:lpstr>
      <vt:lpstr>Author-Date System</vt:lpstr>
      <vt:lpstr>Journals</vt:lpstr>
      <vt:lpstr>Citation Management Tools </vt:lpstr>
      <vt:lpstr>Library Website and Strategies </vt:lpstr>
      <vt:lpstr>iThenticate</vt:lpstr>
      <vt:lpstr>Messy Notetaking  Improper Borrowing  Plagiarism </vt:lpstr>
      <vt:lpstr>Good Citation Habits</vt:lpstr>
      <vt:lpstr>Rhetoric of Citations</vt:lpstr>
      <vt:lpstr>What would we do?</vt:lpstr>
      <vt:lpstr>Final Thoughts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Demmerle, Samantha Jayne</cp:lastModifiedBy>
  <cp:revision>47</cp:revision>
  <dcterms:created xsi:type="dcterms:W3CDTF">2013-07-15T20:26:40Z</dcterms:created>
  <dcterms:modified xsi:type="dcterms:W3CDTF">2025-04-04T20:35:45Z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0x01010048AAD21F43BD994CB7ECC5C4DEAC2F2A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