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4"/>
  </p:sldMasterIdLst>
  <p:notesMasterIdLst>
    <p:notesMasterId r:id="rId16"/>
  </p:notesMasterIdLst>
  <p:sldIdLst>
    <p:sldId id="256" r:id="rId5"/>
    <p:sldId id="259" r:id="rId6"/>
    <p:sldId id="260" r:id="rId7"/>
    <p:sldId id="261" r:id="rId8"/>
    <p:sldId id="257" r:id="rId9"/>
    <p:sldId id="263" r:id="rId10"/>
    <p:sldId id="262" r:id="rId11"/>
    <p:sldId id="265" r:id="rId12"/>
    <p:sldId id="264" r:id="rId13"/>
    <p:sldId id="25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pp, Jennifer" userId="e3b53df3-a3e4-4027-a51b-bbec008931bc" providerId="ADAL" clId="{074FC498-F975-4392-B186-295BC7F6830A}"/>
    <pc:docChg chg="modSld">
      <pc:chgData name="Rupp, Jennifer" userId="e3b53df3-a3e4-4027-a51b-bbec008931bc" providerId="ADAL" clId="{074FC498-F975-4392-B186-295BC7F6830A}" dt="2025-03-28T13:33:34.320" v="2" actId="20577"/>
      <pc:docMkLst>
        <pc:docMk/>
      </pc:docMkLst>
      <pc:sldChg chg="modNotesTx">
        <pc:chgData name="Rupp, Jennifer" userId="e3b53df3-a3e4-4027-a51b-bbec008931bc" providerId="ADAL" clId="{074FC498-F975-4392-B186-295BC7F6830A}" dt="2025-03-28T13:33:11.498" v="0" actId="20577"/>
        <pc:sldMkLst>
          <pc:docMk/>
          <pc:sldMk cId="2300438196" sldId="257"/>
        </pc:sldMkLst>
      </pc:sldChg>
      <pc:sldChg chg="modNotesTx">
        <pc:chgData name="Rupp, Jennifer" userId="e3b53df3-a3e4-4027-a51b-bbec008931bc" providerId="ADAL" clId="{074FC498-F975-4392-B186-295BC7F6830A}" dt="2025-03-28T13:33:34.320" v="2" actId="20577"/>
        <pc:sldMkLst>
          <pc:docMk/>
          <pc:sldMk cId="612336715" sldId="258"/>
        </pc:sldMkLst>
      </pc:sldChg>
      <pc:sldChg chg="modNotesTx">
        <pc:chgData name="Rupp, Jennifer" userId="e3b53df3-a3e4-4027-a51b-bbec008931bc" providerId="ADAL" clId="{074FC498-F975-4392-B186-295BC7F6830A}" dt="2025-03-28T13:33:19.786" v="1" actId="20577"/>
        <pc:sldMkLst>
          <pc:docMk/>
          <pc:sldMk cId="1826848381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46052-9FC5-4621-BAD3-880CC3786303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674A5-3E3F-4975-949F-42D6A5CE3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9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674A5-3E3F-4975-949F-42D6A5CE3A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3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674A5-3E3F-4975-949F-42D6A5CE3A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4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674A5-3E3F-4975-949F-42D6A5CE3A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5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2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57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9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3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1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2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36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14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1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yokapi.com/wp/wp-content/uploads/2019/12/Reading-Development-Chart-Colo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E0B72E56-F13F-00C3-852F-429C300240D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4286" r="-2" b="-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36430"/>
            <a:ext cx="9144000" cy="2820573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Reading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8856" y="4628271"/>
            <a:ext cx="4054288" cy="106914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/>
              <a:t>Training</a:t>
            </a:r>
            <a:endParaRPr lang="en-US" dirty="0"/>
          </a:p>
          <a:p>
            <a:pPr algn="ctr"/>
            <a:r>
              <a:rPr lang="en-US" dirty="0"/>
              <a:t>Fulfills CRLA Level 2: Assessing and/or Changing Study Behaviors, and Memory and Retrieval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865BB-A508-F36E-60C1-B9B123318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581A9-72F4-D36B-05BB-CCA68961B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Reading Habits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5A019-38C4-BF47-C3B5-21576FB1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Helping a student build useful reading habits is part of our goal!</a:t>
            </a:r>
          </a:p>
          <a:p>
            <a:r>
              <a:rPr lang="en-US" dirty="0"/>
              <a:t>When does the student read?</a:t>
            </a:r>
            <a:endParaRPr lang="en-US"/>
          </a:p>
          <a:p>
            <a:r>
              <a:rPr lang="en-US" dirty="0"/>
              <a:t>How does the student take notes?</a:t>
            </a:r>
            <a:endParaRPr lang="en-US"/>
          </a:p>
          <a:p>
            <a:r>
              <a:rPr lang="en-US" dirty="0"/>
              <a:t>Does the student read as they write? Does the student read and then start writing?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36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A7CC8F-56A6-423D-B67A-8BA89D3EC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1A4A838-9D24-42AD-BFAA-184829F4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74468D-3A67-CE03-9444-3E9D00FD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043" y="2052740"/>
            <a:ext cx="5697901" cy="28800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B43D2-32CF-3B44-40AE-39FB4D174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96818" y="5200261"/>
            <a:ext cx="5598366" cy="11227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2A7FF43-8020-40F2-A76C-BA4E0C55E6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013448" y="189999"/>
            <a:ext cx="6147312" cy="7167155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  <a:gd name="connsiteX0" fmla="*/ 0 w 5325805"/>
              <a:gd name="connsiteY0" fmla="*/ 0 h 5429563"/>
              <a:gd name="connsiteX1" fmla="*/ 668836 w 5325805"/>
              <a:gd name="connsiteY1" fmla="*/ 0 h 5429563"/>
              <a:gd name="connsiteX2" fmla="*/ 1942188 w 5325805"/>
              <a:gd name="connsiteY2" fmla="*/ 0 h 5429563"/>
              <a:gd name="connsiteX3" fmla="*/ 2611024 w 5325805"/>
              <a:gd name="connsiteY3" fmla="*/ 0 h 5429563"/>
              <a:gd name="connsiteX4" fmla="*/ 5325805 w 5325805"/>
              <a:gd name="connsiteY4" fmla="*/ 2714782 h 5429563"/>
              <a:gd name="connsiteX5" fmla="*/ 2611024 w 5325805"/>
              <a:gd name="connsiteY5" fmla="*/ 5429563 h 5429563"/>
              <a:gd name="connsiteX6" fmla="*/ 1942188 w 5325805"/>
              <a:gd name="connsiteY6" fmla="*/ 5429563 h 5429563"/>
              <a:gd name="connsiteX7" fmla="*/ 668836 w 5325805"/>
              <a:gd name="connsiteY7" fmla="*/ 5429563 h 5429563"/>
              <a:gd name="connsiteX8" fmla="*/ 0 w 5325805"/>
              <a:gd name="connsiteY8" fmla="*/ 5429563 h 5429563"/>
              <a:gd name="connsiteX9" fmla="*/ 69271 w 5325805"/>
              <a:gd name="connsiteY9" fmla="*/ 69271 h 5429563"/>
              <a:gd name="connsiteX0" fmla="*/ 0 w 5325805"/>
              <a:gd name="connsiteY0" fmla="*/ 0 h 5429563"/>
              <a:gd name="connsiteX1" fmla="*/ 668836 w 5325805"/>
              <a:gd name="connsiteY1" fmla="*/ 0 h 5429563"/>
              <a:gd name="connsiteX2" fmla="*/ 1942188 w 5325805"/>
              <a:gd name="connsiteY2" fmla="*/ 0 h 5429563"/>
              <a:gd name="connsiteX3" fmla="*/ 2611024 w 5325805"/>
              <a:gd name="connsiteY3" fmla="*/ 0 h 5429563"/>
              <a:gd name="connsiteX4" fmla="*/ 5325805 w 5325805"/>
              <a:gd name="connsiteY4" fmla="*/ 2714782 h 5429563"/>
              <a:gd name="connsiteX5" fmla="*/ 2611024 w 5325805"/>
              <a:gd name="connsiteY5" fmla="*/ 5429563 h 5429563"/>
              <a:gd name="connsiteX6" fmla="*/ 1942188 w 5325805"/>
              <a:gd name="connsiteY6" fmla="*/ 5429563 h 5429563"/>
              <a:gd name="connsiteX7" fmla="*/ 668836 w 5325805"/>
              <a:gd name="connsiteY7" fmla="*/ 5429563 h 5429563"/>
              <a:gd name="connsiteX8" fmla="*/ 0 w 5325805"/>
              <a:gd name="connsiteY8" fmla="*/ 5429563 h 5429563"/>
              <a:gd name="connsiteX0" fmla="*/ 0 w 5325805"/>
              <a:gd name="connsiteY0" fmla="*/ 0 h 5429563"/>
              <a:gd name="connsiteX1" fmla="*/ 668836 w 5325805"/>
              <a:gd name="connsiteY1" fmla="*/ 0 h 5429563"/>
              <a:gd name="connsiteX2" fmla="*/ 1942188 w 5325805"/>
              <a:gd name="connsiteY2" fmla="*/ 0 h 5429563"/>
              <a:gd name="connsiteX3" fmla="*/ 2611024 w 5325805"/>
              <a:gd name="connsiteY3" fmla="*/ 0 h 5429563"/>
              <a:gd name="connsiteX4" fmla="*/ 5325805 w 5325805"/>
              <a:gd name="connsiteY4" fmla="*/ 2714782 h 5429563"/>
              <a:gd name="connsiteX5" fmla="*/ 2611024 w 5325805"/>
              <a:gd name="connsiteY5" fmla="*/ 5429563 h 5429563"/>
              <a:gd name="connsiteX6" fmla="*/ 1942188 w 5325805"/>
              <a:gd name="connsiteY6" fmla="*/ 5429563 h 5429563"/>
              <a:gd name="connsiteX7" fmla="*/ 668836 w 5325805"/>
              <a:gd name="connsiteY7" fmla="*/ 5429563 h 5429563"/>
              <a:gd name="connsiteX0" fmla="*/ 0 w 4656969"/>
              <a:gd name="connsiteY0" fmla="*/ 0 h 5429563"/>
              <a:gd name="connsiteX1" fmla="*/ 1273352 w 4656969"/>
              <a:gd name="connsiteY1" fmla="*/ 0 h 5429563"/>
              <a:gd name="connsiteX2" fmla="*/ 1942188 w 4656969"/>
              <a:gd name="connsiteY2" fmla="*/ 0 h 5429563"/>
              <a:gd name="connsiteX3" fmla="*/ 4656969 w 4656969"/>
              <a:gd name="connsiteY3" fmla="*/ 2714782 h 5429563"/>
              <a:gd name="connsiteX4" fmla="*/ 1942188 w 4656969"/>
              <a:gd name="connsiteY4" fmla="*/ 5429563 h 5429563"/>
              <a:gd name="connsiteX5" fmla="*/ 1273352 w 4656969"/>
              <a:gd name="connsiteY5" fmla="*/ 5429563 h 5429563"/>
              <a:gd name="connsiteX6" fmla="*/ 0 w 4656969"/>
              <a:gd name="connsiteY6" fmla="*/ 5429563 h 5429563"/>
              <a:gd name="connsiteX0" fmla="*/ 0 w 4656969"/>
              <a:gd name="connsiteY0" fmla="*/ 0 h 5429563"/>
              <a:gd name="connsiteX1" fmla="*/ 1942188 w 4656969"/>
              <a:gd name="connsiteY1" fmla="*/ 0 h 5429563"/>
              <a:gd name="connsiteX2" fmla="*/ 4656969 w 4656969"/>
              <a:gd name="connsiteY2" fmla="*/ 2714782 h 5429563"/>
              <a:gd name="connsiteX3" fmla="*/ 1942188 w 4656969"/>
              <a:gd name="connsiteY3" fmla="*/ 5429563 h 5429563"/>
              <a:gd name="connsiteX4" fmla="*/ 1273352 w 4656969"/>
              <a:gd name="connsiteY4" fmla="*/ 5429563 h 5429563"/>
              <a:gd name="connsiteX5" fmla="*/ 0 w 4656969"/>
              <a:gd name="connsiteY5" fmla="*/ 5429563 h 5429563"/>
              <a:gd name="connsiteX0" fmla="*/ 0 w 4656969"/>
              <a:gd name="connsiteY0" fmla="*/ 0 h 5429563"/>
              <a:gd name="connsiteX1" fmla="*/ 1942188 w 4656969"/>
              <a:gd name="connsiteY1" fmla="*/ 0 h 5429563"/>
              <a:gd name="connsiteX2" fmla="*/ 4656969 w 4656969"/>
              <a:gd name="connsiteY2" fmla="*/ 2714782 h 5429563"/>
              <a:gd name="connsiteX3" fmla="*/ 1942188 w 4656969"/>
              <a:gd name="connsiteY3" fmla="*/ 5429563 h 5429563"/>
              <a:gd name="connsiteX4" fmla="*/ 0 w 4656969"/>
              <a:gd name="connsiteY4" fmla="*/ 5429563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6969" h="5429563">
                <a:moveTo>
                  <a:pt x="0" y="0"/>
                </a:moveTo>
                <a:lnTo>
                  <a:pt x="1942188" y="0"/>
                </a:lnTo>
                <a:cubicBezTo>
                  <a:pt x="3441520" y="0"/>
                  <a:pt x="4656969" y="1215450"/>
                  <a:pt x="4656969" y="2714782"/>
                </a:cubicBezTo>
                <a:cubicBezTo>
                  <a:pt x="4656969" y="4214114"/>
                  <a:pt x="3441520" y="5429563"/>
                  <a:pt x="1942188" y="5429563"/>
                </a:cubicBezTo>
                <a:lnTo>
                  <a:pt x="0" y="5429563"/>
                </a:ln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7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7208-BF6C-2688-E113-222BFE6D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in the U.S.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FACC4-C7D9-E1A1-423D-C55E62CD8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56% of adults have a literacy at a 6</a:t>
            </a:r>
            <a:r>
              <a:rPr lang="en-US" baseline="30000" dirty="0"/>
              <a:t>th</a:t>
            </a:r>
            <a:r>
              <a:rPr lang="en-US" dirty="0"/>
              <a:t> grade reading level or below</a:t>
            </a:r>
          </a:p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graders learn:</a:t>
            </a:r>
          </a:p>
          <a:p>
            <a:pPr lvl="1"/>
            <a:r>
              <a:rPr lang="en-US" dirty="0"/>
              <a:t>Plot structures</a:t>
            </a:r>
          </a:p>
          <a:p>
            <a:pPr lvl="1"/>
            <a:r>
              <a:rPr lang="en-US" dirty="0"/>
              <a:t>Character development</a:t>
            </a:r>
          </a:p>
          <a:p>
            <a:pPr lvl="1"/>
            <a:r>
              <a:rPr lang="en-US" dirty="0"/>
              <a:t>Figurative language</a:t>
            </a:r>
          </a:p>
          <a:p>
            <a:pPr lvl="1"/>
            <a:r>
              <a:rPr lang="en-US" dirty="0"/>
              <a:t>POV</a:t>
            </a:r>
          </a:p>
          <a:p>
            <a:pPr lvl="1"/>
            <a:r>
              <a:rPr lang="en-US" dirty="0"/>
              <a:t>Unreliable and omniscient narrators</a:t>
            </a:r>
          </a:p>
          <a:p>
            <a:pPr lvl="1"/>
            <a:r>
              <a:rPr lang="en-US" dirty="0"/>
              <a:t>Scientific and Fictional Words</a:t>
            </a:r>
          </a:p>
          <a:p>
            <a:r>
              <a:rPr lang="en-US" i="1" dirty="0"/>
              <a:t>The Golden Compass</a:t>
            </a:r>
            <a:r>
              <a:rPr lang="en-US" dirty="0"/>
              <a:t> by Phillip Pullman is considered a 6</a:t>
            </a:r>
            <a:r>
              <a:rPr lang="en-US" baseline="30000" dirty="0"/>
              <a:t>th</a:t>
            </a:r>
            <a:r>
              <a:rPr lang="en-US" dirty="0"/>
              <a:t> grade reading level</a:t>
            </a:r>
          </a:p>
          <a:p>
            <a:r>
              <a:rPr lang="en-US" i="1" dirty="0" err="1"/>
              <a:t>Redwall</a:t>
            </a:r>
            <a:r>
              <a:rPr lang="en-US" i="1" dirty="0"/>
              <a:t> </a:t>
            </a:r>
            <a:r>
              <a:rPr lang="en-US" dirty="0"/>
              <a:t>(Brian Jacques)</a:t>
            </a:r>
            <a:r>
              <a:rPr lang="en-US" i="1" dirty="0"/>
              <a:t>, The Hobbit </a:t>
            </a:r>
            <a:r>
              <a:rPr lang="en-US" dirty="0"/>
              <a:t>(Professor JRR Tolkien)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dirty="0"/>
              <a:t>The Westing Game </a:t>
            </a:r>
            <a:r>
              <a:rPr lang="en-US" dirty="0"/>
              <a:t>(Ellen Raskin)</a:t>
            </a:r>
            <a:r>
              <a:rPr lang="en-US" i="1" dirty="0"/>
              <a:t> </a:t>
            </a:r>
            <a:r>
              <a:rPr lang="en-US" dirty="0"/>
              <a:t>are considered 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3410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AB5E8-1707-0DD9-DAFE-501FE496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73820-2F43-F2B3-3556-0B348E81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students are attending college with fewer literacy skills than in the past</a:t>
            </a:r>
          </a:p>
          <a:p>
            <a:pPr lvl="1"/>
            <a:r>
              <a:rPr lang="en-US" dirty="0"/>
              <a:t>Common theories claim that the introduction of smartphones have affected student’s literacy as well as the COVID-19 Pandemic</a:t>
            </a:r>
          </a:p>
          <a:p>
            <a:pPr lvl="1"/>
            <a:r>
              <a:rPr lang="en-US" dirty="0"/>
              <a:t>These rates have also been affected by changes in ready pedagogy: “teaching to the test” and the decline of phonics education.</a:t>
            </a:r>
          </a:p>
          <a:p>
            <a:r>
              <a:rPr lang="en-US" dirty="0"/>
              <a:t>College students “should be” considered advanced readers, but many fall under the intermediate skill level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5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4DC5A-04EE-FEF1-CC59-FC28B80FA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52" y="-5292"/>
            <a:ext cx="10515600" cy="1116811"/>
          </a:xfrm>
        </p:spPr>
        <p:txBody>
          <a:bodyPr/>
          <a:lstStyle/>
          <a:p>
            <a:r>
              <a:rPr lang="en-US" dirty="0"/>
              <a:t>Literacy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79B3A-612B-2B4F-F2B9-997C5A76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596"/>
            <a:ext cx="5138672" cy="41148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/>
              <a:t>Use a range of strategies automatically to get meaning from text, e.g. self-correct, read on, reread, slow down</a:t>
            </a:r>
          </a:p>
          <a:p>
            <a:r>
              <a:rPr lang="en-US" sz="1800" dirty="0"/>
              <a:t>Use a range and variety of text features to support meaning</a:t>
            </a:r>
          </a:p>
          <a:p>
            <a:r>
              <a:rPr lang="en-US" sz="1800" dirty="0"/>
              <a:t>Consider genre and text type to anticipate and organize understandings and big ideas from texts</a:t>
            </a:r>
          </a:p>
          <a:p>
            <a:r>
              <a:rPr lang="en-US" sz="1800" dirty="0"/>
              <a:t>Justify opinions by referring to text evidence</a:t>
            </a:r>
          </a:p>
          <a:p>
            <a:r>
              <a:rPr lang="en-US" sz="1800" dirty="0"/>
              <a:t>Discuss the author’s point of view and compare with their own</a:t>
            </a:r>
          </a:p>
          <a:p>
            <a:r>
              <a:rPr lang="en-US" sz="1800" dirty="0"/>
              <a:t>Read fluently, adjusting for text type</a:t>
            </a:r>
          </a:p>
          <a:p>
            <a:r>
              <a:rPr lang="en-US" sz="1800" dirty="0"/>
              <a:t>Use their increasing knowledge of letter clusters, affixes, and root compound words and contextual information to solve unknown words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38E158-D489-EE77-E9AE-C6526C43E31B}"/>
              </a:ext>
            </a:extLst>
          </p:cNvPr>
          <p:cNvSpPr txBox="1"/>
          <p:nvPr/>
        </p:nvSpPr>
        <p:spPr>
          <a:xfrm>
            <a:off x="6718467" y="547522"/>
            <a:ext cx="5030937" cy="54366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Scan texts to identify key elements and organizational structures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Synthesize and discuss information within and across texts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Make judgements about the parts of a text that are important for meaning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Evaluate and discuss the impact of the use of graphical devices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Use experiences, knowledge of recurring themes, text structures, and language to make deeper meaning of text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Recognize and discuss critically the author’s point of view</a:t>
            </a:r>
          </a:p>
          <a:p>
            <a:pPr marL="285750" indent="-285750">
              <a:lnSpc>
                <a:spcPct val="110000"/>
              </a:lnSpc>
              <a:spcBef>
                <a:spcPts val="1000"/>
              </a:spcBef>
              <a:buFont typeface="Arial"/>
              <a:buChar char="•"/>
            </a:pPr>
            <a:r>
              <a:rPr lang="en-US" dirty="0"/>
              <a:t>Recognize and analyze bias, propaganda, and stereotyping in texts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73E1F-2E26-EB74-50EC-F55DFF414A95}"/>
              </a:ext>
            </a:extLst>
          </p:cNvPr>
          <p:cNvSpPr txBox="1"/>
          <p:nvPr/>
        </p:nvSpPr>
        <p:spPr>
          <a:xfrm>
            <a:off x="5879547" y="6151068"/>
            <a:ext cx="5871274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hlinkClick r:id="rId2"/>
              </a:rPr>
              <a:t>https://myokapi.com/wp/wp-content/uploads/2019/12/Reading-Development-Chart-Color.pdf</a:t>
            </a:r>
            <a:r>
              <a:rPr lang="en-US" sz="15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5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7444-C2A2-FFA9-CEC1-A2715EE84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you read?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951D2-F213-A4EA-3BD9-0E2BF7B232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read text differently?</a:t>
            </a:r>
          </a:p>
          <a:p>
            <a:pPr marL="0" indent="0">
              <a:buNone/>
            </a:pPr>
            <a:r>
              <a:rPr lang="en-US" dirty="0"/>
              <a:t>What modality do you prefer?</a:t>
            </a:r>
          </a:p>
          <a:p>
            <a:pPr marL="0" indent="0">
              <a:buNone/>
            </a:pPr>
            <a:r>
              <a:rPr lang="en-US" dirty="0"/>
              <a:t>What environment do you prefer?</a:t>
            </a:r>
          </a:p>
          <a:p>
            <a:pPr marL="0" indent="0">
              <a:buNone/>
            </a:pPr>
            <a:r>
              <a:rPr lang="en-US" dirty="0"/>
              <a:t>How do you know when to skim?</a:t>
            </a:r>
          </a:p>
          <a:p>
            <a:pPr marL="0" indent="0">
              <a:buNone/>
            </a:pPr>
            <a:r>
              <a:rPr lang="en-US" dirty="0"/>
              <a:t>How do you know when to read deeply?</a:t>
            </a:r>
          </a:p>
          <a:p>
            <a:pPr marL="0" indent="0">
              <a:buNone/>
            </a:pPr>
            <a:r>
              <a:rPr lang="en-US" dirty="0"/>
              <a:t>Do you read silently? Aloud?</a:t>
            </a:r>
          </a:p>
          <a:p>
            <a:pPr marL="0" indent="0">
              <a:buNone/>
            </a:pPr>
            <a:r>
              <a:rPr lang="en-US" dirty="0"/>
              <a:t>Sitting? Standing? Pacing?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7561D-8CC1-0EF5-29E0-4853B14737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do you identify important elements like: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Argument</a:t>
            </a:r>
          </a:p>
          <a:p>
            <a:pPr lvl="1"/>
            <a:r>
              <a:rPr lang="en-US" dirty="0"/>
              <a:t>Scholarly Contribution</a:t>
            </a:r>
          </a:p>
          <a:p>
            <a:pPr lvl="1"/>
            <a:r>
              <a:rPr lang="en-US" dirty="0"/>
              <a:t>Analysis</a:t>
            </a:r>
          </a:p>
          <a:p>
            <a:pPr lvl="1"/>
            <a:r>
              <a:rPr lang="en-US" dirty="0"/>
              <a:t>Implications</a:t>
            </a:r>
          </a:p>
          <a:p>
            <a:r>
              <a:rPr lang="en-US" dirty="0"/>
              <a:t>When do you read slowly?</a:t>
            </a:r>
          </a:p>
          <a:p>
            <a:r>
              <a:rPr lang="en-US" dirty="0"/>
              <a:t>When do you read quickly?</a:t>
            </a:r>
          </a:p>
          <a:p>
            <a:r>
              <a:rPr lang="en-US" dirty="0"/>
              <a:t>What do you do when you come across a concept or word that you do not know?</a:t>
            </a:r>
          </a:p>
        </p:txBody>
      </p:sp>
    </p:spTree>
    <p:extLst>
      <p:ext uri="{BB962C8B-B14F-4D97-AF65-F5344CB8AC3E}">
        <p14:creationId xmlns:p14="http://schemas.microsoft.com/office/powerpoint/2010/main" val="230043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F1C918-BFFB-4543-86E1-0547B1842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75CC9-6468-0EF0-93D6-6764E993F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219" y="365124"/>
            <a:ext cx="9341581" cy="1957285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/>
              <a:t>Activity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25908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5A39E-FF7E-83EB-7A2B-AF1BB2FF6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8133"/>
            <a:ext cx="6380570" cy="2901667"/>
          </a:xfrm>
        </p:spPr>
        <p:txBody>
          <a:bodyPr anchor="b">
            <a:normAutofit fontScale="85000" lnSpcReduction="10000"/>
          </a:bodyPr>
          <a:lstStyle/>
          <a:p>
            <a:r>
              <a:rPr lang="en-US" dirty="0"/>
              <a:t>In three groups, spend 20 minutes reading through your assigned academic article</a:t>
            </a:r>
          </a:p>
          <a:p>
            <a:r>
              <a:rPr lang="en-US" dirty="0"/>
              <a:t>Your goal is to identify the STRUCTURE and the ARGUMENT in whatever way you can</a:t>
            </a:r>
          </a:p>
          <a:p>
            <a:r>
              <a:rPr lang="en-US" dirty="0"/>
              <a:t> Make note of HOW you figured it out the Structure and Argument</a:t>
            </a:r>
          </a:p>
          <a:p>
            <a:r>
              <a:rPr lang="en-US" dirty="0"/>
              <a:t>Discuss the Strategies you would use with a student in a consultation</a:t>
            </a:r>
          </a:p>
          <a:p>
            <a:r>
              <a:rPr lang="en-US" dirty="0"/>
              <a:t>Report your group strategies with everyone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9C3BD6-6D80-7CDE-4429-FA612FE3B3C3}"/>
              </a:ext>
            </a:extLst>
          </p:cNvPr>
          <p:cNvSpPr txBox="1"/>
          <p:nvPr/>
        </p:nvSpPr>
        <p:spPr>
          <a:xfrm rot="20859631">
            <a:off x="8194876" y="3920402"/>
            <a:ext cx="3426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Silence and Pilots </a:t>
            </a:r>
            <a:r>
              <a:rPr lang="en-US" sz="2800"/>
              <a:t>and Bubbles, </a:t>
            </a:r>
            <a:r>
              <a:rPr lang="en-US" sz="2800" dirty="0"/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182684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9889-F943-0C33-26A2-F7BB4DE0D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So...what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ACDFF-4AED-2777-1987-98AD3F06B6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22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8825-DE2D-1CCC-CDD2-DEF653CB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Strategies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AEFA2-01E0-85EE-893A-E917E79E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Ask yourself pre-reading questions</a:t>
            </a:r>
          </a:p>
          <a:p>
            <a:r>
              <a:rPr lang="en-US" dirty="0"/>
              <a:t>Identify and define any unfamiliar terms</a:t>
            </a:r>
          </a:p>
          <a:p>
            <a:r>
              <a:rPr lang="en-US" dirty="0"/>
              <a:t>Read, Reread, or Slow down!</a:t>
            </a:r>
          </a:p>
          <a:p>
            <a:r>
              <a:rPr lang="en-US" dirty="0"/>
              <a:t>Put down the highlighter. Make marginal notes or comments instead</a:t>
            </a:r>
          </a:p>
          <a:p>
            <a:r>
              <a:rPr lang="en-US" dirty="0"/>
              <a:t>Turn section headings into questions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i="0" dirty="0">
                <a:ea typeface="+mn-lt"/>
                <a:cs typeface="+mn-lt"/>
              </a:rPr>
              <a:t>“The Gas Laws of Boyle, Charles, and Avogadro” might become “What are the gas laws of Boyle, Charles, and Avogadro?”</a:t>
            </a:r>
          </a:p>
          <a:p>
            <a:r>
              <a:rPr lang="en-US" dirty="0"/>
              <a:t>Read each paragraph carefully and then determine "what it says" and "what it does"</a:t>
            </a:r>
          </a:p>
          <a:p>
            <a:r>
              <a:rPr lang="en-US" dirty="0"/>
              <a:t>Teach what you have learned to someone else!</a:t>
            </a:r>
          </a:p>
        </p:txBody>
      </p:sp>
    </p:spTree>
    <p:extLst>
      <p:ext uri="{BB962C8B-B14F-4D97-AF65-F5344CB8AC3E}">
        <p14:creationId xmlns:p14="http://schemas.microsoft.com/office/powerpoint/2010/main" val="170975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7A6B0-588E-B776-FDA1-95BCF9D1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Strategies for consultations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61BFC-435F-D47C-3652-C70CE7F6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Model Reading</a:t>
            </a:r>
          </a:p>
          <a:p>
            <a:r>
              <a:rPr lang="en-US" dirty="0"/>
              <a:t>Model Annotation</a:t>
            </a:r>
          </a:p>
          <a:p>
            <a:r>
              <a:rPr lang="en-US" dirty="0"/>
              <a:t>Connections to Class</a:t>
            </a:r>
          </a:p>
          <a:p>
            <a:r>
              <a:rPr lang="en-US" dirty="0"/>
              <a:t>Meta-reading (why are they reading this? What is the goal for reading this text?)</a:t>
            </a:r>
          </a:p>
          <a:p>
            <a:r>
              <a:rPr lang="en-US" dirty="0"/>
              <a:t>Reverse Outlining</a:t>
            </a:r>
          </a:p>
          <a:p>
            <a:r>
              <a:rPr lang="en-US" dirty="0"/>
              <a:t>Slow Reading</a:t>
            </a:r>
          </a:p>
        </p:txBody>
      </p:sp>
    </p:spTree>
    <p:extLst>
      <p:ext uri="{BB962C8B-B14F-4D97-AF65-F5344CB8AC3E}">
        <p14:creationId xmlns:p14="http://schemas.microsoft.com/office/powerpoint/2010/main" val="2606330788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08CD0"/>
      </a:accent1>
      <a:accent2>
        <a:srgbClr val="A472C6"/>
      </a:accent2>
      <a:accent3>
        <a:srgbClr val="988CD0"/>
      </a:accent3>
      <a:accent4>
        <a:srgbClr val="7286C6"/>
      </a:accent4>
      <a:accent5>
        <a:srgbClr val="73AAC6"/>
      </a:accent5>
      <a:accent6>
        <a:srgbClr val="66B0AB"/>
      </a:accent6>
      <a:hlink>
        <a:srgbClr val="568F57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AAD21F43BD994CB7ECC5C4DEAC2F2A" ma:contentTypeVersion="15" ma:contentTypeDescription="Create a new document." ma:contentTypeScope="" ma:versionID="985de7113e79ecc9053e26f0f74812bf">
  <xsd:schema xmlns:xsd="http://www.w3.org/2001/XMLSchema" xmlns:xs="http://www.w3.org/2001/XMLSchema" xmlns:p="http://schemas.microsoft.com/office/2006/metadata/properties" xmlns:ns2="ac095540-b412-4d04-8dbc-20d65fb558e7" xmlns:ns3="9ac42251-43e7-4df4-b37d-c3ba85954f3f" targetNamespace="http://schemas.microsoft.com/office/2006/metadata/properties" ma:root="true" ma:fieldsID="2e02df074865043f32de2dca376f34a0" ns2:_="" ns3:_="">
    <xsd:import namespace="ac095540-b412-4d04-8dbc-20d65fb558e7"/>
    <xsd:import namespace="9ac42251-43e7-4df4-b37d-c3ba85954f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95540-b412-4d04-8dbc-20d65fb558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c2c5899-478d-4689-af14-80570c5f1c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c42251-43e7-4df4-b37d-c3ba85954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233600a-5f80-4fef-a37b-701c11f5af07}" ma:internalName="TaxCatchAll" ma:showField="CatchAllData" ma:web="9ac42251-43e7-4df4-b37d-c3ba85954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095540-b412-4d04-8dbc-20d65fb558e7">
      <Terms xmlns="http://schemas.microsoft.com/office/infopath/2007/PartnerControls"/>
    </lcf76f155ced4ddcb4097134ff3c332f>
    <TaxCatchAll xmlns="9ac42251-43e7-4df4-b37d-c3ba85954f3f" xsi:nil="true"/>
  </documentManagement>
</p:properties>
</file>

<file path=customXml/itemProps1.xml><?xml version="1.0" encoding="utf-8"?>
<ds:datastoreItem xmlns:ds="http://schemas.openxmlformats.org/officeDocument/2006/customXml" ds:itemID="{4FC01B3F-4C4B-4C1F-8FC6-B89B0789A1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095540-b412-4d04-8dbc-20d65fb558e7"/>
    <ds:schemaRef ds:uri="9ac42251-43e7-4df4-b37d-c3ba85954f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ADB540-0FDC-49EC-A302-C04ADD2265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589798-C5C7-4FE0-828E-30DBDF350A86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ac095540-b412-4d04-8dbc-20d65fb558e7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9ac42251-43e7-4df4-b37d-c3ba85954f3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717</Words>
  <Application>Microsoft Office PowerPoint</Application>
  <PresentationFormat>Widescreen</PresentationFormat>
  <Paragraphs>85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Courier New</vt:lpstr>
      <vt:lpstr>Felix Titling</vt:lpstr>
      <vt:lpstr>Goudy Old Style</vt:lpstr>
      <vt:lpstr>ArchwayVTI</vt:lpstr>
      <vt:lpstr>Reading</vt:lpstr>
      <vt:lpstr>Literacy in the U.S.</vt:lpstr>
      <vt:lpstr>College Literacy</vt:lpstr>
      <vt:lpstr>Literacy Goals </vt:lpstr>
      <vt:lpstr>How do you read?</vt:lpstr>
      <vt:lpstr>Activity</vt:lpstr>
      <vt:lpstr>So...what can we do?</vt:lpstr>
      <vt:lpstr>Reading Strategies for Students</vt:lpstr>
      <vt:lpstr>Reading Strategies for consultations</vt:lpstr>
      <vt:lpstr>Reading Habits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Rupp, Jennifer</dc:creator>
  <cp:lastModifiedBy>Rupp, Jennifer</cp:lastModifiedBy>
  <cp:revision>30</cp:revision>
  <dcterms:created xsi:type="dcterms:W3CDTF">2024-12-03T20:44:34Z</dcterms:created>
  <dcterms:modified xsi:type="dcterms:W3CDTF">2025-03-28T13:33:43Z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0x01010048AAD21F43BD994CB7ECC5C4DEAC2F2A</vt:lpwstr>
  </property>
  <property fmtid="{D5CDD505-2E9C-101B-9397-08002B2CF9AE}" pid="3" name="MediaServiceImageTags">
    <vt:lpwstr/>
  </property>
</Properties>
</file>