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1"/>
  </p:notesMasterIdLst>
  <p:sldIdLst>
    <p:sldId id="256" r:id="rId5"/>
    <p:sldId id="272" r:id="rId6"/>
    <p:sldId id="257" r:id="rId7"/>
    <p:sldId id="258" r:id="rId8"/>
    <p:sldId id="259" r:id="rId9"/>
    <p:sldId id="271" r:id="rId10"/>
    <p:sldId id="260" r:id="rId11"/>
    <p:sldId id="262" r:id="rId12"/>
    <p:sldId id="263" r:id="rId13"/>
    <p:sldId id="264" r:id="rId14"/>
    <p:sldId id="265" r:id="rId15"/>
    <p:sldId id="266" r:id="rId16"/>
    <p:sldId id="267" r:id="rId17"/>
    <p:sldId id="268" r:id="rId18"/>
    <p:sldId id="269" r:id="rId19"/>
    <p:sldId id="270" r:id="rId20"/>
  </p:sldIdLst>
  <p:sldSz cx="9144000" cy="5143500" type="screen16x9"/>
  <p:notesSz cx="6858000" cy="9144000"/>
  <p:embeddedFontLs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317"/>
    <p:restoredTop sz="88129" autoAdjust="0"/>
  </p:normalViewPr>
  <p:slideViewPr>
    <p:cSldViewPr snapToGrid="0">
      <p:cViewPr varScale="1">
        <p:scale>
          <a:sx n="116" d="100"/>
          <a:sy n="116" d="100"/>
        </p:scale>
        <p:origin x="114" y="420"/>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pp, Jennifer" userId="e3b53df3-a3e4-4027-a51b-bbec008931bc" providerId="ADAL" clId="{3774AC9E-AC04-434B-B325-C35EBBAA511F}"/>
    <pc:docChg chg="custSel modSld">
      <pc:chgData name="Rupp, Jennifer" userId="e3b53df3-a3e4-4027-a51b-bbec008931bc" providerId="ADAL" clId="{3774AC9E-AC04-434B-B325-C35EBBAA511F}" dt="2025-03-28T13:24:27.979" v="74" actId="13244"/>
      <pc:docMkLst>
        <pc:docMk/>
      </pc:docMkLst>
      <pc:sldChg chg="delSp mod delAnim">
        <pc:chgData name="Rupp, Jennifer" userId="e3b53df3-a3e4-4027-a51b-bbec008931bc" providerId="ADAL" clId="{3774AC9E-AC04-434B-B325-C35EBBAA511F}" dt="2025-03-27T18:38:51.785" v="17" actId="478"/>
        <pc:sldMkLst>
          <pc:docMk/>
          <pc:sldMk cId="0" sldId="256"/>
        </pc:sldMkLst>
        <pc:picChg chg="del">
          <ac:chgData name="Rupp, Jennifer" userId="e3b53df3-a3e4-4027-a51b-bbec008931bc" providerId="ADAL" clId="{3774AC9E-AC04-434B-B325-C35EBBAA511F}" dt="2025-03-27T18:38:51.785" v="17" actId="478"/>
          <ac:picMkLst>
            <pc:docMk/>
            <pc:sldMk cId="0" sldId="256"/>
            <ac:picMk id="3" creationId="{89A9ACC2-70DA-28D3-55D9-57A44E50F7DD}"/>
          </ac:picMkLst>
        </pc:picChg>
        <pc:picChg chg="del">
          <ac:chgData name="Rupp, Jennifer" userId="e3b53df3-a3e4-4027-a51b-bbec008931bc" providerId="ADAL" clId="{3774AC9E-AC04-434B-B325-C35EBBAA511F}" dt="2025-03-27T18:38:48.312" v="16" actId="478"/>
          <ac:picMkLst>
            <pc:docMk/>
            <pc:sldMk cId="0" sldId="256"/>
            <ac:picMk id="4" creationId="{79E72C89-327D-5287-F630-AB3ED99415A3}"/>
          </ac:picMkLst>
        </pc:picChg>
        <pc:picChg chg="del">
          <ac:chgData name="Rupp, Jennifer" userId="e3b53df3-a3e4-4027-a51b-bbec008931bc" providerId="ADAL" clId="{3774AC9E-AC04-434B-B325-C35EBBAA511F}" dt="2025-03-27T18:37:28.223" v="0" actId="478"/>
          <ac:picMkLst>
            <pc:docMk/>
            <pc:sldMk cId="0" sldId="256"/>
            <ac:picMk id="6" creationId="{665C810E-C928-57E5-4DF8-ADCC3913CA06}"/>
          </ac:picMkLst>
        </pc:picChg>
      </pc:sldChg>
      <pc:sldChg chg="delSp mod delAnim">
        <pc:chgData name="Rupp, Jennifer" userId="e3b53df3-a3e4-4027-a51b-bbec008931bc" providerId="ADAL" clId="{3774AC9E-AC04-434B-B325-C35EBBAA511F}" dt="2025-03-27T18:37:40.060" v="2" actId="478"/>
        <pc:sldMkLst>
          <pc:docMk/>
          <pc:sldMk cId="0" sldId="257"/>
        </pc:sldMkLst>
        <pc:picChg chg="del">
          <ac:chgData name="Rupp, Jennifer" userId="e3b53df3-a3e4-4027-a51b-bbec008931bc" providerId="ADAL" clId="{3774AC9E-AC04-434B-B325-C35EBBAA511F}" dt="2025-03-27T18:37:40.060" v="2" actId="478"/>
          <ac:picMkLst>
            <pc:docMk/>
            <pc:sldMk cId="0" sldId="257"/>
            <ac:picMk id="12" creationId="{8BD3D45E-F8AA-72D7-7665-F837225537C6}"/>
          </ac:picMkLst>
        </pc:picChg>
      </pc:sldChg>
      <pc:sldChg chg="delSp mod delAnim">
        <pc:chgData name="Rupp, Jennifer" userId="e3b53df3-a3e4-4027-a51b-bbec008931bc" providerId="ADAL" clId="{3774AC9E-AC04-434B-B325-C35EBBAA511F}" dt="2025-03-27T18:37:45.121" v="3" actId="478"/>
        <pc:sldMkLst>
          <pc:docMk/>
          <pc:sldMk cId="0" sldId="258"/>
        </pc:sldMkLst>
        <pc:picChg chg="del">
          <ac:chgData name="Rupp, Jennifer" userId="e3b53df3-a3e4-4027-a51b-bbec008931bc" providerId="ADAL" clId="{3774AC9E-AC04-434B-B325-C35EBBAA511F}" dt="2025-03-27T18:37:45.121" v="3" actId="478"/>
          <ac:picMkLst>
            <pc:docMk/>
            <pc:sldMk cId="0" sldId="258"/>
            <ac:picMk id="9" creationId="{B9297068-D12B-3366-C0F6-CBA4996810BD}"/>
          </ac:picMkLst>
        </pc:picChg>
      </pc:sldChg>
      <pc:sldChg chg="delSp modSp mod delAnim modNotesTx">
        <pc:chgData name="Rupp, Jennifer" userId="e3b53df3-a3e4-4027-a51b-bbec008931bc" providerId="ADAL" clId="{3774AC9E-AC04-434B-B325-C35EBBAA511F}" dt="2025-03-28T13:20:09.639" v="22" actId="962"/>
        <pc:sldMkLst>
          <pc:docMk/>
          <pc:sldMk cId="0" sldId="259"/>
        </pc:sldMkLst>
        <pc:spChg chg="mod">
          <ac:chgData name="Rupp, Jennifer" userId="e3b53df3-a3e4-4027-a51b-bbec008931bc" providerId="ADAL" clId="{3774AC9E-AC04-434B-B325-C35EBBAA511F}" dt="2025-03-28T13:20:09.639" v="22" actId="962"/>
          <ac:spMkLst>
            <pc:docMk/>
            <pc:sldMk cId="0" sldId="259"/>
            <ac:spMk id="72" creationId="{00000000-0000-0000-0000-000000000000}"/>
          </ac:spMkLst>
        </pc:spChg>
        <pc:picChg chg="del">
          <ac:chgData name="Rupp, Jennifer" userId="e3b53df3-a3e4-4027-a51b-bbec008931bc" providerId="ADAL" clId="{3774AC9E-AC04-434B-B325-C35EBBAA511F}" dt="2025-03-27T18:37:49.394" v="4" actId="478"/>
          <ac:picMkLst>
            <pc:docMk/>
            <pc:sldMk cId="0" sldId="259"/>
            <ac:picMk id="6" creationId="{8F69D8C2-10B8-3F48-F154-8110AA59FD20}"/>
          </ac:picMkLst>
        </pc:picChg>
      </pc:sldChg>
      <pc:sldChg chg="delSp modSp mod delAnim modNotesTx">
        <pc:chgData name="Rupp, Jennifer" userId="e3b53df3-a3e4-4027-a51b-bbec008931bc" providerId="ADAL" clId="{3774AC9E-AC04-434B-B325-C35EBBAA511F}" dt="2025-03-28T13:23:25.693" v="26" actId="962"/>
        <pc:sldMkLst>
          <pc:docMk/>
          <pc:sldMk cId="0" sldId="260"/>
        </pc:sldMkLst>
        <pc:picChg chg="del">
          <ac:chgData name="Rupp, Jennifer" userId="e3b53df3-a3e4-4027-a51b-bbec008931bc" providerId="ADAL" clId="{3774AC9E-AC04-434B-B325-C35EBBAA511F}" dt="2025-03-27T18:37:57.585" v="6" actId="478"/>
          <ac:picMkLst>
            <pc:docMk/>
            <pc:sldMk cId="0" sldId="260"/>
            <ac:picMk id="4" creationId="{5F47D19B-827C-3614-FA0E-BDCF14C65149}"/>
          </ac:picMkLst>
        </pc:picChg>
        <pc:picChg chg="mod">
          <ac:chgData name="Rupp, Jennifer" userId="e3b53df3-a3e4-4027-a51b-bbec008931bc" providerId="ADAL" clId="{3774AC9E-AC04-434B-B325-C35EBBAA511F}" dt="2025-03-28T13:23:25.693" v="26" actId="962"/>
          <ac:picMkLst>
            <pc:docMk/>
            <pc:sldMk cId="0" sldId="260"/>
            <ac:picMk id="81" creationId="{00000000-0000-0000-0000-000000000000}"/>
          </ac:picMkLst>
        </pc:picChg>
      </pc:sldChg>
      <pc:sldChg chg="delSp mod delAnim modNotesTx">
        <pc:chgData name="Rupp, Jennifer" userId="e3b53df3-a3e4-4027-a51b-bbec008931bc" providerId="ADAL" clId="{3774AC9E-AC04-434B-B325-C35EBBAA511F}" dt="2025-03-27T18:39:36.368" v="20" actId="20577"/>
        <pc:sldMkLst>
          <pc:docMk/>
          <pc:sldMk cId="0" sldId="262"/>
        </pc:sldMkLst>
        <pc:picChg chg="del">
          <ac:chgData name="Rupp, Jennifer" userId="e3b53df3-a3e4-4027-a51b-bbec008931bc" providerId="ADAL" clId="{3774AC9E-AC04-434B-B325-C35EBBAA511F}" dt="2025-03-27T18:38:02.408" v="7" actId="478"/>
          <ac:picMkLst>
            <pc:docMk/>
            <pc:sldMk cId="0" sldId="262"/>
            <ac:picMk id="4" creationId="{88944573-3316-B803-5E15-31A5427DA073}"/>
          </ac:picMkLst>
        </pc:picChg>
      </pc:sldChg>
      <pc:sldChg chg="delSp mod delAnim modNotesTx">
        <pc:chgData name="Rupp, Jennifer" userId="e3b53df3-a3e4-4027-a51b-bbec008931bc" providerId="ADAL" clId="{3774AC9E-AC04-434B-B325-C35EBBAA511F}" dt="2025-03-27T18:39:41.645" v="21" actId="20577"/>
        <pc:sldMkLst>
          <pc:docMk/>
          <pc:sldMk cId="0" sldId="263"/>
        </pc:sldMkLst>
        <pc:picChg chg="del">
          <ac:chgData name="Rupp, Jennifer" userId="e3b53df3-a3e4-4027-a51b-bbec008931bc" providerId="ADAL" clId="{3774AC9E-AC04-434B-B325-C35EBBAA511F}" dt="2025-03-27T18:38:05.951" v="8" actId="478"/>
          <ac:picMkLst>
            <pc:docMk/>
            <pc:sldMk cId="0" sldId="263"/>
            <ac:picMk id="5" creationId="{C11F3295-DB0E-AB3F-7B48-1CB4241993B1}"/>
          </ac:picMkLst>
        </pc:picChg>
      </pc:sldChg>
      <pc:sldChg chg="delSp mod delAnim">
        <pc:chgData name="Rupp, Jennifer" userId="e3b53df3-a3e4-4027-a51b-bbec008931bc" providerId="ADAL" clId="{3774AC9E-AC04-434B-B325-C35EBBAA511F}" dt="2025-03-27T18:38:10.460" v="9" actId="478"/>
        <pc:sldMkLst>
          <pc:docMk/>
          <pc:sldMk cId="0" sldId="264"/>
        </pc:sldMkLst>
        <pc:picChg chg="del">
          <ac:chgData name="Rupp, Jennifer" userId="e3b53df3-a3e4-4027-a51b-bbec008931bc" providerId="ADAL" clId="{3774AC9E-AC04-434B-B325-C35EBBAA511F}" dt="2025-03-27T18:38:10.460" v="9" actId="478"/>
          <ac:picMkLst>
            <pc:docMk/>
            <pc:sldMk cId="0" sldId="264"/>
            <ac:picMk id="8" creationId="{C921138E-80E5-52FE-2C25-DC1D14C0EA3F}"/>
          </ac:picMkLst>
        </pc:picChg>
      </pc:sldChg>
      <pc:sldChg chg="delSp mod delAnim">
        <pc:chgData name="Rupp, Jennifer" userId="e3b53df3-a3e4-4027-a51b-bbec008931bc" providerId="ADAL" clId="{3774AC9E-AC04-434B-B325-C35EBBAA511F}" dt="2025-03-27T18:38:14.016" v="10" actId="478"/>
        <pc:sldMkLst>
          <pc:docMk/>
          <pc:sldMk cId="0" sldId="265"/>
        </pc:sldMkLst>
        <pc:picChg chg="del">
          <ac:chgData name="Rupp, Jennifer" userId="e3b53df3-a3e4-4027-a51b-bbec008931bc" providerId="ADAL" clId="{3774AC9E-AC04-434B-B325-C35EBBAA511F}" dt="2025-03-27T18:38:14.016" v="10" actId="478"/>
          <ac:picMkLst>
            <pc:docMk/>
            <pc:sldMk cId="0" sldId="265"/>
            <ac:picMk id="5" creationId="{A672F1C4-DDFD-BB24-5461-29B16044DBC8}"/>
          </ac:picMkLst>
        </pc:picChg>
      </pc:sldChg>
      <pc:sldChg chg="delSp mod delAnim">
        <pc:chgData name="Rupp, Jennifer" userId="e3b53df3-a3e4-4027-a51b-bbec008931bc" providerId="ADAL" clId="{3774AC9E-AC04-434B-B325-C35EBBAA511F}" dt="2025-03-27T18:38:18.227" v="11" actId="478"/>
        <pc:sldMkLst>
          <pc:docMk/>
          <pc:sldMk cId="0" sldId="266"/>
        </pc:sldMkLst>
        <pc:picChg chg="del">
          <ac:chgData name="Rupp, Jennifer" userId="e3b53df3-a3e4-4027-a51b-bbec008931bc" providerId="ADAL" clId="{3774AC9E-AC04-434B-B325-C35EBBAA511F}" dt="2025-03-27T18:38:18.227" v="11" actId="478"/>
          <ac:picMkLst>
            <pc:docMk/>
            <pc:sldMk cId="0" sldId="266"/>
            <ac:picMk id="5" creationId="{5010A8BB-C3EE-6097-010D-720873E0717D}"/>
          </ac:picMkLst>
        </pc:picChg>
      </pc:sldChg>
      <pc:sldChg chg="delSp mod delAnim">
        <pc:chgData name="Rupp, Jennifer" userId="e3b53df3-a3e4-4027-a51b-bbec008931bc" providerId="ADAL" clId="{3774AC9E-AC04-434B-B325-C35EBBAA511F}" dt="2025-03-27T18:38:21.585" v="12" actId="478"/>
        <pc:sldMkLst>
          <pc:docMk/>
          <pc:sldMk cId="0" sldId="267"/>
        </pc:sldMkLst>
        <pc:picChg chg="del">
          <ac:chgData name="Rupp, Jennifer" userId="e3b53df3-a3e4-4027-a51b-bbec008931bc" providerId="ADAL" clId="{3774AC9E-AC04-434B-B325-C35EBBAA511F}" dt="2025-03-27T18:38:21.585" v="12" actId="478"/>
          <ac:picMkLst>
            <pc:docMk/>
            <pc:sldMk cId="0" sldId="267"/>
            <ac:picMk id="4" creationId="{A384443D-D2D5-3B39-8EBA-2193646DFD8B}"/>
          </ac:picMkLst>
        </pc:picChg>
      </pc:sldChg>
      <pc:sldChg chg="delSp mod delAnim">
        <pc:chgData name="Rupp, Jennifer" userId="e3b53df3-a3e4-4027-a51b-bbec008931bc" providerId="ADAL" clId="{3774AC9E-AC04-434B-B325-C35EBBAA511F}" dt="2025-03-27T18:38:24.869" v="13" actId="478"/>
        <pc:sldMkLst>
          <pc:docMk/>
          <pc:sldMk cId="0" sldId="268"/>
        </pc:sldMkLst>
        <pc:picChg chg="del">
          <ac:chgData name="Rupp, Jennifer" userId="e3b53df3-a3e4-4027-a51b-bbec008931bc" providerId="ADAL" clId="{3774AC9E-AC04-434B-B325-C35EBBAA511F}" dt="2025-03-27T18:38:24.869" v="13" actId="478"/>
          <ac:picMkLst>
            <pc:docMk/>
            <pc:sldMk cId="0" sldId="268"/>
            <ac:picMk id="4" creationId="{A667CF3F-7BCA-7FC1-88E7-A381714AF6F8}"/>
          </ac:picMkLst>
        </pc:picChg>
      </pc:sldChg>
      <pc:sldChg chg="delSp mod delAnim">
        <pc:chgData name="Rupp, Jennifer" userId="e3b53df3-a3e4-4027-a51b-bbec008931bc" providerId="ADAL" clId="{3774AC9E-AC04-434B-B325-C35EBBAA511F}" dt="2025-03-27T18:38:29.346" v="14" actId="478"/>
        <pc:sldMkLst>
          <pc:docMk/>
          <pc:sldMk cId="0" sldId="269"/>
        </pc:sldMkLst>
        <pc:picChg chg="del">
          <ac:chgData name="Rupp, Jennifer" userId="e3b53df3-a3e4-4027-a51b-bbec008931bc" providerId="ADAL" clId="{3774AC9E-AC04-434B-B325-C35EBBAA511F}" dt="2025-03-27T18:38:29.346" v="14" actId="478"/>
          <ac:picMkLst>
            <pc:docMk/>
            <pc:sldMk cId="0" sldId="269"/>
            <ac:picMk id="4" creationId="{379740F7-9397-FF82-3556-AC116A1A04C7}"/>
          </ac:picMkLst>
        </pc:picChg>
      </pc:sldChg>
      <pc:sldChg chg="delSp mod delAnim">
        <pc:chgData name="Rupp, Jennifer" userId="e3b53df3-a3e4-4027-a51b-bbec008931bc" providerId="ADAL" clId="{3774AC9E-AC04-434B-B325-C35EBBAA511F}" dt="2025-03-27T18:38:32.817" v="15" actId="478"/>
        <pc:sldMkLst>
          <pc:docMk/>
          <pc:sldMk cId="0" sldId="270"/>
        </pc:sldMkLst>
        <pc:picChg chg="del">
          <ac:chgData name="Rupp, Jennifer" userId="e3b53df3-a3e4-4027-a51b-bbec008931bc" providerId="ADAL" clId="{3774AC9E-AC04-434B-B325-C35EBBAA511F}" dt="2025-03-27T18:38:32.817" v="15" actId="478"/>
          <ac:picMkLst>
            <pc:docMk/>
            <pc:sldMk cId="0" sldId="270"/>
            <ac:picMk id="4" creationId="{87BE9060-AD59-431B-7791-44ED229029F7}"/>
          </ac:picMkLst>
        </pc:picChg>
      </pc:sldChg>
      <pc:sldChg chg="addSp delSp modSp mod delAnim">
        <pc:chgData name="Rupp, Jennifer" userId="e3b53df3-a3e4-4027-a51b-bbec008931bc" providerId="ADAL" clId="{3774AC9E-AC04-434B-B325-C35EBBAA511F}" dt="2025-03-28T13:24:27.979" v="74" actId="13244"/>
        <pc:sldMkLst>
          <pc:docMk/>
          <pc:sldMk cId="1806381156" sldId="271"/>
        </pc:sldMkLst>
        <pc:spChg chg="add mod ord">
          <ac:chgData name="Rupp, Jennifer" userId="e3b53df3-a3e4-4027-a51b-bbec008931bc" providerId="ADAL" clId="{3774AC9E-AC04-434B-B325-C35EBBAA511F}" dt="2025-03-28T13:24:27.979" v="74" actId="13244"/>
          <ac:spMkLst>
            <pc:docMk/>
            <pc:sldMk cId="1806381156" sldId="271"/>
            <ac:spMk id="2" creationId="{78AE7952-A0CA-3E82-7079-38A77FD3B59B}"/>
          </ac:spMkLst>
        </pc:spChg>
        <pc:picChg chg="mod">
          <ac:chgData name="Rupp, Jennifer" userId="e3b53df3-a3e4-4027-a51b-bbec008931bc" providerId="ADAL" clId="{3774AC9E-AC04-434B-B325-C35EBBAA511F}" dt="2025-03-28T13:22:23.266" v="24" actId="962"/>
          <ac:picMkLst>
            <pc:docMk/>
            <pc:sldMk cId="1806381156" sldId="271"/>
            <ac:picMk id="4" creationId="{FAA4191E-23B6-D027-9607-E0063EB799C2}"/>
          </ac:picMkLst>
        </pc:picChg>
        <pc:picChg chg="del">
          <ac:chgData name="Rupp, Jennifer" userId="e3b53df3-a3e4-4027-a51b-bbec008931bc" providerId="ADAL" clId="{3774AC9E-AC04-434B-B325-C35EBBAA511F}" dt="2025-03-27T18:37:53.764" v="5" actId="478"/>
          <ac:picMkLst>
            <pc:docMk/>
            <pc:sldMk cId="1806381156" sldId="271"/>
            <ac:picMk id="7" creationId="{C572F496-D70A-7199-5BD2-A0127173088B}"/>
          </ac:picMkLst>
        </pc:picChg>
      </pc:sldChg>
      <pc:sldChg chg="delSp mod delAnim">
        <pc:chgData name="Rupp, Jennifer" userId="e3b53df3-a3e4-4027-a51b-bbec008931bc" providerId="ADAL" clId="{3774AC9E-AC04-434B-B325-C35EBBAA511F}" dt="2025-03-27T18:37:36.154" v="1" actId="478"/>
        <pc:sldMkLst>
          <pc:docMk/>
          <pc:sldMk cId="3166845812" sldId="272"/>
        </pc:sldMkLst>
        <pc:picChg chg="del">
          <ac:chgData name="Rupp, Jennifer" userId="e3b53df3-a3e4-4027-a51b-bbec008931bc" providerId="ADAL" clId="{3774AC9E-AC04-434B-B325-C35EBBAA511F}" dt="2025-03-27T18:37:36.154" v="1" actId="478"/>
          <ac:picMkLst>
            <pc:docMk/>
            <pc:sldMk cId="3166845812" sldId="272"/>
            <ac:picMk id="7" creationId="{89D85D51-2F47-4036-FE12-3CE4C970DBA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e91bac8d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e91bac8d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e91bac8de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e91bac8d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e91bac8d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e91bac8d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e91bac8de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e91bac8de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e91bac8d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e91bac8d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e91bac8de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e91bac8de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e91bac8de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e91bac8d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e91bac8d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e91bac8d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e91bac8d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e91bac8d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0150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e91bac8d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e91bac8d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e91bac8d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e91bac8d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e91bac8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e91bac8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e91bac8d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e91bac8d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cast.org/what-we-do/universal-design-for-learnin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nccsd.ici.umn.ed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cast.org/our-work/publications/2018/"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www.praxisuwc.com/rinaldi-13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praxisuwc.com/rinaldi-131"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udlguidelines.cast.org/?utm_medium=web&amp;utm_campaign=none&amp;utm_source=cast-about-ud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praxisuwc.com/rinaldi-131"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praxisuwc.com/rinaldi-13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44575"/>
            <a:ext cx="8520600" cy="294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Changing the Script on (Dis)Ability: </a:t>
            </a:r>
            <a:endParaRPr sz="4800"/>
          </a:p>
          <a:p>
            <a:pPr marL="0" lvl="0" indent="0" algn="ctr" rtl="0">
              <a:spcBef>
                <a:spcPts val="0"/>
              </a:spcBef>
              <a:spcAft>
                <a:spcPts val="0"/>
              </a:spcAft>
              <a:buNone/>
            </a:pPr>
            <a:r>
              <a:rPr lang="en" sz="4800"/>
              <a:t>Universal Design in Learning and Non-Disclosure</a:t>
            </a:r>
            <a:endParaRPr sz="4800"/>
          </a:p>
        </p:txBody>
      </p:sp>
      <p:sp>
        <p:nvSpPr>
          <p:cNvPr id="55" name="Google Shape;55;p13"/>
          <p:cNvSpPr txBox="1">
            <a:spLocks noGrp="1"/>
          </p:cNvSpPr>
          <p:nvPr>
            <p:ph type="subTitle" idx="1"/>
          </p:nvPr>
        </p:nvSpPr>
        <p:spPr>
          <a:xfrm>
            <a:off x="311700" y="36851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Casey Reid, PhD</a:t>
            </a:r>
            <a:endParaRPr/>
          </a:p>
        </p:txBody>
      </p:sp>
    </p:spTree>
  </p:cSld>
  <p:clrMapOvr>
    <a:masterClrMapping/>
  </p:clrMapOvr>
  <mc:AlternateContent xmlns:mc="http://schemas.openxmlformats.org/markup-compatibility/2006" xmlns:p14="http://schemas.microsoft.com/office/powerpoint/2010/main">
    <mc:Choice Requires="p14">
      <p:transition spd="slow" p14:dur="2000" advTm="11509"/>
    </mc:Choice>
    <mc:Fallback xmlns="">
      <p:transition spd="slow" advTm="115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You Work, Use Meta-Discourse</a:t>
            </a:r>
            <a:endParaRPr/>
          </a:p>
        </p:txBody>
      </p:sp>
      <p:sp>
        <p:nvSpPr>
          <p:cNvPr id="106" name="Google Shape;106;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err="1">
                <a:solidFill>
                  <a:srgbClr val="0A0A0A"/>
                </a:solidFill>
                <a:highlight>
                  <a:srgbClr val="FFFFFF"/>
                </a:highlight>
                <a:latin typeface="Roboto"/>
                <a:ea typeface="Roboto"/>
                <a:cs typeface="Roboto"/>
                <a:sym typeface="Roboto"/>
              </a:rPr>
              <a:t>Rinnaldi</a:t>
            </a:r>
            <a:r>
              <a:rPr lang="en">
                <a:solidFill>
                  <a:srgbClr val="0A0A0A"/>
                </a:solidFill>
                <a:highlight>
                  <a:srgbClr val="FFFFFF"/>
                </a:highlight>
                <a:latin typeface="Roboto"/>
                <a:ea typeface="Roboto"/>
                <a:cs typeface="Roboto"/>
                <a:sym typeface="Roboto"/>
              </a:rPr>
              <a:t> (2015) defines “meta-discourse” as when a consultant/tutor </a:t>
            </a:r>
            <a:endParaRPr>
              <a:solidFill>
                <a:srgbClr val="0A0A0A"/>
              </a:solidFill>
              <a:highlight>
                <a:srgbClr val="FFFFFF"/>
              </a:highlight>
              <a:latin typeface="Roboto"/>
              <a:ea typeface="Roboto"/>
              <a:cs typeface="Roboto"/>
              <a:sym typeface="Roboto"/>
            </a:endParaRPr>
          </a:p>
          <a:p>
            <a:pPr marL="457200" lvl="0" indent="0" algn="l" rtl="0">
              <a:spcBef>
                <a:spcPts val="1600"/>
              </a:spcBef>
              <a:spcAft>
                <a:spcPts val="1600"/>
              </a:spcAft>
              <a:buNone/>
            </a:pPr>
            <a:r>
              <a:rPr lang="en">
                <a:solidFill>
                  <a:srgbClr val="0A0A0A"/>
                </a:solidFill>
                <a:highlight>
                  <a:srgbClr val="FFFFFF"/>
                </a:highlight>
                <a:latin typeface="Roboto"/>
                <a:ea typeface="Roboto"/>
                <a:cs typeface="Roboto"/>
                <a:sym typeface="Roboto"/>
              </a:rPr>
              <a:t>talk[s] about what is happening in the session—which can include what a tutor or tutee thinks is currently happening, as well as intentions, goals, and fears. Babcock recommends tutors engage in meta-discourse—by explaining why they are asking or suggesting something—when sessions feel like they are not going the way they are supposed to (“When Something” 10). </a:t>
            </a:r>
            <a:endParaRPr/>
          </a:p>
        </p:txBody>
      </p:sp>
    </p:spTree>
  </p:cSld>
  <p:clrMapOvr>
    <a:masterClrMapping/>
  </p:clrMapOvr>
  <mc:AlternateContent xmlns:mc="http://schemas.openxmlformats.org/markup-compatibility/2006" xmlns:p14="http://schemas.microsoft.com/office/powerpoint/2010/main">
    <mc:Choice Requires="p14">
      <p:transition spd="slow" p14:dur="2000" advTm="32330"/>
    </mc:Choice>
    <mc:Fallback xmlns="">
      <p:transition spd="slow" advTm="3233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Noticing and Using Meta-Discourse</a:t>
            </a:r>
            <a:endParaRPr/>
          </a:p>
        </p:txBody>
      </p:sp>
      <p:sp>
        <p:nvSpPr>
          <p:cNvPr id="112" name="Google Shape;11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Sketch out/make notes about a recent session (one you had or overheard) where someone was using meta-discourse. </a:t>
            </a:r>
          </a:p>
          <a:p>
            <a:pPr marL="0" lvl="0" indent="0" algn="l" rtl="0">
              <a:spcBef>
                <a:spcPts val="0"/>
              </a:spcBef>
              <a:spcAft>
                <a:spcPts val="0"/>
              </a:spcAft>
              <a:buNone/>
            </a:pPr>
            <a:r>
              <a:rPr lang="en"/>
              <a:t>-What kind of things did you/your colleague say?</a:t>
            </a:r>
          </a:p>
          <a:p>
            <a:pPr marL="0" lvl="0" indent="0" algn="l" rtl="0">
              <a:spcBef>
                <a:spcPts val="0"/>
              </a:spcBef>
              <a:spcAft>
                <a:spcPts val="0"/>
              </a:spcAft>
              <a:buNone/>
            </a:pPr>
            <a:r>
              <a:rPr lang="en"/>
              <a:t>-What questions or statements might make up meta-discourse (a.k.a. “</a:t>
            </a:r>
            <a:r>
              <a:rPr lang="en">
                <a:solidFill>
                  <a:srgbClr val="0A0A0A"/>
                </a:solidFill>
                <a:highlight>
                  <a:srgbClr val="FFFFFF"/>
                </a:highlight>
                <a:latin typeface="Roboto"/>
                <a:ea typeface="Roboto"/>
                <a:cs typeface="Roboto"/>
                <a:sym typeface="Roboto"/>
              </a:rPr>
              <a:t>what a tutor or tutee thinks is currently happening, as well as intentions, goals, and fears)”</a:t>
            </a:r>
            <a:r>
              <a:rPr lang="en"/>
              <a:t>? (“When Something” 10)</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We’ll take notes on the next slide.</a:t>
            </a:r>
            <a:endParaRPr/>
          </a:p>
        </p:txBody>
      </p:sp>
    </p:spTree>
  </p:cSld>
  <p:clrMapOvr>
    <a:masterClrMapping/>
  </p:clrMapOvr>
  <mc:AlternateContent xmlns:mc="http://schemas.openxmlformats.org/markup-compatibility/2006" xmlns:p14="http://schemas.microsoft.com/office/powerpoint/2010/main">
    <mc:Choice Requires="p14">
      <p:transition spd="slow" p14:dur="2000" advTm="105999"/>
    </mc:Choice>
    <mc:Fallback xmlns="">
      <p:transition spd="slow" advTm="10599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311700" y="30005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of Meta-Discourse</a:t>
            </a:r>
            <a:endParaRPr/>
          </a:p>
        </p:txBody>
      </p:sp>
      <p:sp>
        <p:nvSpPr>
          <p:cNvPr id="118" name="Google Shape;118;p23"/>
          <p:cNvSpPr txBox="1">
            <a:spLocks noGrp="1"/>
          </p:cNvSpPr>
          <p:nvPr>
            <p:ph type="body" idx="1"/>
          </p:nvPr>
        </p:nvSpPr>
        <p:spPr>
          <a:xfrm>
            <a:off x="311700" y="872759"/>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-Let’s start using … language as we’re talking about [insert topic] so we can…</a:t>
            </a:r>
            <a:endParaRPr sz="1600"/>
          </a:p>
          <a:p>
            <a:pPr marL="0" lvl="0" indent="0" algn="l" rtl="0">
              <a:spcBef>
                <a:spcPts val="1600"/>
              </a:spcBef>
              <a:spcAft>
                <a:spcPts val="0"/>
              </a:spcAft>
              <a:buNone/>
            </a:pPr>
            <a:r>
              <a:rPr lang="en" sz="1600"/>
              <a:t>-Modeling and then explaining</a:t>
            </a:r>
            <a:endParaRPr sz="1600"/>
          </a:p>
          <a:p>
            <a:pPr marL="0" lvl="0" indent="0" algn="l" rtl="0">
              <a:spcBef>
                <a:spcPts val="1600"/>
              </a:spcBef>
              <a:spcAft>
                <a:spcPts val="0"/>
              </a:spcAft>
              <a:buNone/>
            </a:pPr>
            <a:r>
              <a:rPr lang="en" sz="1600"/>
              <a:t>-Silence: “I’m thinking.” Map out what you are seeing/ideas. “Are you drawn to any of these possibilities?” Talk about why. Also, talk about why the changed is needed. </a:t>
            </a:r>
            <a:endParaRPr sz="1600"/>
          </a:p>
          <a:p>
            <a:pPr marL="0" lvl="0" indent="0" algn="l" rtl="0">
              <a:spcBef>
                <a:spcPts val="1600"/>
              </a:spcBef>
              <a:spcAft>
                <a:spcPts val="0"/>
              </a:spcAft>
              <a:buNone/>
            </a:pPr>
            <a:r>
              <a:rPr lang="en" sz="1600"/>
              <a:t>-Read out loud, and explain what you are thinking as you read. Ask, “Would you be okay with/open to reading out loud?” Try to read to put emphasis on different things happening in sentence/idea. Tell students what reading out loud helps us do.</a:t>
            </a:r>
            <a:endParaRPr sz="1600"/>
          </a:p>
          <a:p>
            <a:pPr marL="0" lvl="0" indent="0" algn="l" rtl="0">
              <a:spcBef>
                <a:spcPts val="1600"/>
              </a:spcBef>
              <a:spcAft>
                <a:spcPts val="0"/>
              </a:spcAft>
              <a:buNone/>
            </a:pPr>
            <a:r>
              <a:rPr lang="en" sz="1600"/>
              <a:t>-Read silently. “This sentence doesn’t flow for me. What do you think it means?” Explain what is making it difficult to understand. Talk about how to help us/me understand. </a:t>
            </a:r>
            <a:endParaRPr sz="1600"/>
          </a:p>
          <a:p>
            <a:pPr marL="0" lvl="0" indent="0" algn="l" rtl="0">
              <a:spcBef>
                <a:spcPts val="1600"/>
              </a:spcBef>
              <a:spcAft>
                <a:spcPts val="1600"/>
              </a:spcAft>
              <a:buNone/>
            </a:pPr>
            <a:r>
              <a:rPr lang="en" sz="1600"/>
              <a:t>-Self-disclose about our own learning tendencies.</a:t>
            </a:r>
            <a:endParaRPr sz="1600"/>
          </a:p>
        </p:txBody>
      </p:sp>
    </p:spTree>
  </p:cSld>
  <p:clrMapOvr>
    <a:masterClrMapping/>
  </p:clrMapOvr>
  <mc:AlternateContent xmlns:mc="http://schemas.openxmlformats.org/markup-compatibility/2006" xmlns:p14="http://schemas.microsoft.com/office/powerpoint/2010/main">
    <mc:Choice Requires="p14">
      <p:transition spd="slow" p14:dur="2000" advTm="221066"/>
    </mc:Choice>
    <mc:Fallback xmlns="">
      <p:transition spd="slow" advTm="22106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Closing Sessions: Next Steps </a:t>
            </a:r>
            <a:endParaRPr/>
          </a:p>
        </p:txBody>
      </p:sp>
      <p:sp>
        <p:nvSpPr>
          <p:cNvPr id="124" name="Google Shape;124;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Ask: What do you feel like you’ve learned from our time today about both the assignment/problem/homework and your learning process? What is working for you when you’re writing about/learning about… and what isn’t working as well?</a:t>
            </a:r>
            <a:endParaRPr/>
          </a:p>
          <a:p>
            <a:pPr marL="0" lvl="0" indent="0" algn="l" rtl="0">
              <a:spcBef>
                <a:spcPts val="1600"/>
              </a:spcBef>
              <a:spcAft>
                <a:spcPts val="160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Tm="42730"/>
    </mc:Choice>
    <mc:Fallback xmlns="">
      <p:transition spd="slow" advTm="4273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Implications and Applications</a:t>
            </a:r>
            <a:endParaRPr/>
          </a:p>
        </p:txBody>
      </p:sp>
      <p:sp>
        <p:nvSpPr>
          <p:cNvPr id="130" name="Google Shape;13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part of your reflection for this training, be prepared to write/share:</a:t>
            </a:r>
          </a:p>
          <a:p>
            <a:pPr marL="285750" indent="-285750"/>
            <a:r>
              <a:rPr lang="en-US" dirty="0"/>
              <a:t>o</a:t>
            </a:r>
            <a:r>
              <a:rPr lang="en" dirty="0"/>
              <a:t>ne or two take aways from the training,</a:t>
            </a:r>
          </a:p>
          <a:p>
            <a:pPr marL="285750" indent="-285750"/>
            <a:r>
              <a:rPr lang="en" dirty="0"/>
              <a:t>(at least) one thing you will do differently in a session based on our discussions </a:t>
            </a:r>
            <a:r>
              <a:rPr lang="en"/>
              <a:t>of UDL today</a:t>
            </a:r>
            <a:r>
              <a:rPr lang="en" dirty="0"/>
              <a:t>, and</a:t>
            </a:r>
          </a:p>
          <a:p>
            <a:pPr marL="285750" indent="-285750"/>
            <a:r>
              <a:rPr lang="en-US" dirty="0"/>
              <a:t>(a</a:t>
            </a:r>
            <a:r>
              <a:rPr lang="en" dirty="0"/>
              <a:t>t least) one thing that staff could do to better support your usage of UDL guidelines in our spaces.</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76277"/>
    </mc:Choice>
    <mc:Fallback xmlns="">
      <p:transition spd="slow" advTm="7627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a:t>
            </a:r>
            <a:endParaRPr/>
          </a:p>
        </p:txBody>
      </p:sp>
      <p:sp>
        <p:nvSpPr>
          <p:cNvPr id="136" name="Google Shape;136;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dirty="0">
                <a:solidFill>
                  <a:schemeClr val="accent5"/>
                </a:solidFill>
                <a:hlinkClick r:id="rId3">
                  <a:extLst>
                    <a:ext uri="{A12FA001-AC4F-418D-AE19-62706E023703}">
                      <ahyp:hlinkClr xmlns:ahyp="http://schemas.microsoft.com/office/drawing/2018/hyperlinkcolor" val="tx"/>
                    </a:ext>
                  </a:extLst>
                </a:hlinkClick>
              </a:rPr>
              <a:t>CAST and the National Center on Universal Design in Learning</a:t>
            </a:r>
            <a:endParaRPr dirty="0"/>
          </a:p>
          <a:p>
            <a:pPr marL="457200" lvl="0" indent="-342900" algn="l" rtl="0">
              <a:spcBef>
                <a:spcPts val="0"/>
              </a:spcBef>
              <a:spcAft>
                <a:spcPts val="0"/>
              </a:spcAft>
              <a:buSzPts val="1800"/>
              <a:buChar char="●"/>
            </a:pPr>
            <a:r>
              <a:rPr lang="en" u="sng" dirty="0">
                <a:solidFill>
                  <a:schemeClr val="hlink"/>
                </a:solidFill>
                <a:hlinkClick r:id="rId4"/>
              </a:rPr>
              <a:t>National Center for College Students with Disabilities (NCCSD)</a:t>
            </a:r>
            <a:endParaRPr lang="en" u="sng" dirty="0">
              <a:solidFill>
                <a:schemeClr val="hlink"/>
              </a:solidFill>
            </a:endParaRPr>
          </a:p>
          <a:p>
            <a:pPr marL="114300" lvl="0" indent="0" algn="l" rtl="0">
              <a:spcBef>
                <a:spcPts val="0"/>
              </a:spcBef>
              <a:spcAft>
                <a:spcPts val="0"/>
              </a:spcAft>
              <a:buSzPts val="18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16266"/>
    </mc:Choice>
    <mc:Fallback xmlns="">
      <p:transition spd="slow" advTm="1626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142" name="Google Shape;142;p27"/>
          <p:cNvSpPr txBox="1">
            <a:spLocks noGrp="1"/>
          </p:cNvSpPr>
          <p:nvPr>
            <p:ph type="body" idx="1"/>
          </p:nvPr>
        </p:nvSpPr>
        <p:spPr>
          <a:xfrm>
            <a:off x="311700" y="944217"/>
            <a:ext cx="8520600" cy="3624658"/>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dirty="0">
                <a:solidFill>
                  <a:schemeClr val="accent2"/>
                </a:solidFill>
                <a:highlight>
                  <a:srgbClr val="F1F1F1"/>
                </a:highlight>
              </a:rPr>
              <a:t>CAST. (2018). </a:t>
            </a:r>
            <a:r>
              <a:rPr lang="en" i="1" dirty="0">
                <a:solidFill>
                  <a:schemeClr val="accent2"/>
                </a:solidFill>
                <a:highlight>
                  <a:srgbClr val="F1F1F1"/>
                </a:highlight>
              </a:rPr>
              <a:t>UDL and the learning brain</a:t>
            </a:r>
            <a:r>
              <a:rPr lang="en" dirty="0">
                <a:solidFill>
                  <a:schemeClr val="accent2"/>
                </a:solidFill>
                <a:highlight>
                  <a:srgbClr val="F1F1F1"/>
                </a:highlight>
              </a:rPr>
              <a:t>. Wakefield, MA.  </a:t>
            </a:r>
            <a:endParaRPr dirty="0">
              <a:solidFill>
                <a:schemeClr val="accent2"/>
              </a:solidFill>
              <a:highlight>
                <a:srgbClr val="F1F1F1"/>
              </a:highlight>
            </a:endParaRPr>
          </a:p>
          <a:p>
            <a:pPr marL="0" lvl="0" indent="457200" algn="l" rtl="0">
              <a:lnSpc>
                <a:spcPct val="200000"/>
              </a:lnSpc>
              <a:spcBef>
                <a:spcPts val="0"/>
              </a:spcBef>
              <a:spcAft>
                <a:spcPts val="0"/>
              </a:spcAft>
              <a:buNone/>
            </a:pPr>
            <a:r>
              <a:rPr lang="en" u="sng" dirty="0">
                <a:solidFill>
                  <a:schemeClr val="hlink"/>
                </a:solidFill>
                <a:highlight>
                  <a:srgbClr val="F1F1F1"/>
                </a:highlight>
                <a:hlinkClick r:id="rId3"/>
              </a:rPr>
              <a:t>http://www.cast.org/our-work/publications/2018/</a:t>
            </a:r>
            <a:endParaRPr dirty="0">
              <a:solidFill>
                <a:schemeClr val="accent2"/>
              </a:solidFill>
              <a:highlight>
                <a:srgbClr val="F1F1F1"/>
              </a:highlight>
            </a:endParaRPr>
          </a:p>
          <a:p>
            <a:pPr marL="0" lvl="0" indent="457200" algn="l" rtl="0">
              <a:lnSpc>
                <a:spcPct val="200000"/>
              </a:lnSpc>
              <a:spcBef>
                <a:spcPts val="0"/>
              </a:spcBef>
              <a:spcAft>
                <a:spcPts val="0"/>
              </a:spcAft>
              <a:buNone/>
            </a:pPr>
            <a:r>
              <a:rPr lang="en" dirty="0" err="1">
                <a:solidFill>
                  <a:schemeClr val="accent2"/>
                </a:solidFill>
                <a:highlight>
                  <a:srgbClr val="F1F1F1"/>
                </a:highlight>
              </a:rPr>
              <a:t>udl</a:t>
            </a:r>
            <a:r>
              <a:rPr lang="en" dirty="0">
                <a:solidFill>
                  <a:schemeClr val="accent2"/>
                </a:solidFill>
                <a:highlight>
                  <a:srgbClr val="F1F1F1"/>
                </a:highlight>
              </a:rPr>
              <a:t>-learning-brain-</a:t>
            </a:r>
            <a:r>
              <a:rPr lang="en" dirty="0" err="1">
                <a:solidFill>
                  <a:schemeClr val="accent2"/>
                </a:solidFill>
                <a:highlight>
                  <a:srgbClr val="F1F1F1"/>
                </a:highlight>
              </a:rPr>
              <a:t>neuroscience.html</a:t>
            </a:r>
            <a:endParaRPr dirty="0"/>
          </a:p>
          <a:p>
            <a:pPr marL="0" lvl="0" indent="0" algn="l" rtl="0">
              <a:lnSpc>
                <a:spcPct val="200000"/>
              </a:lnSpc>
              <a:spcBef>
                <a:spcPts val="0"/>
              </a:spcBef>
              <a:spcAft>
                <a:spcPts val="0"/>
              </a:spcAft>
              <a:buNone/>
            </a:pPr>
            <a:r>
              <a:rPr lang="en" dirty="0"/>
              <a:t>CAST. (2024). </a:t>
            </a:r>
            <a:r>
              <a:rPr lang="en" i="1" dirty="0"/>
              <a:t>Universal Design in Learning Guidelines, version 3.0</a:t>
            </a:r>
            <a:r>
              <a:rPr lang="en" dirty="0"/>
              <a:t>.  </a:t>
            </a:r>
          </a:p>
          <a:p>
            <a:pPr marL="0" lvl="0" indent="0" algn="l" rtl="0">
              <a:lnSpc>
                <a:spcPct val="200000"/>
              </a:lnSpc>
              <a:spcBef>
                <a:spcPts val="0"/>
              </a:spcBef>
              <a:spcAft>
                <a:spcPts val="0"/>
              </a:spcAft>
              <a:buNone/>
            </a:pPr>
            <a:r>
              <a:rPr lang="en" dirty="0"/>
              <a:t>	http://</a:t>
            </a:r>
            <a:r>
              <a:rPr lang="en-US" dirty="0"/>
              <a:t>u</a:t>
            </a:r>
            <a:r>
              <a:rPr lang="en" dirty="0" err="1"/>
              <a:t>dlguidelines.cast.org</a:t>
            </a:r>
            <a:endParaRPr lang="en" dirty="0"/>
          </a:p>
          <a:p>
            <a:pPr marL="0" lvl="0" indent="0" algn="l" rtl="0">
              <a:lnSpc>
                <a:spcPct val="200000"/>
              </a:lnSpc>
              <a:spcBef>
                <a:spcPts val="0"/>
              </a:spcBef>
              <a:spcAft>
                <a:spcPts val="0"/>
              </a:spcAft>
              <a:buNone/>
            </a:pPr>
            <a:r>
              <a:rPr lang="en" dirty="0"/>
              <a:t>Rinaldi, K. (2015). Disability in the writing center: A new approach (that’s not so </a:t>
            </a:r>
            <a:endParaRPr dirty="0"/>
          </a:p>
          <a:p>
            <a:pPr marL="0" lvl="0" indent="457200" algn="l" rtl="0">
              <a:spcBef>
                <a:spcPts val="1600"/>
              </a:spcBef>
              <a:spcAft>
                <a:spcPts val="1600"/>
              </a:spcAft>
              <a:buNone/>
            </a:pPr>
            <a:r>
              <a:rPr lang="en" dirty="0"/>
              <a:t>new). </a:t>
            </a:r>
            <a:r>
              <a:rPr lang="en" i="1" dirty="0"/>
              <a:t>Praxis, 13</a:t>
            </a:r>
            <a:r>
              <a:rPr lang="en" dirty="0"/>
              <a:t>(1). </a:t>
            </a:r>
            <a:r>
              <a:rPr lang="en" u="sng" dirty="0">
                <a:solidFill>
                  <a:schemeClr val="hlink"/>
                </a:solidFill>
                <a:hlinkClick r:id="rId4"/>
              </a:rPr>
              <a:t>http://www.praxisuwc.com/rinaldi-131</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8035"/>
    </mc:Choice>
    <mc:Fallback xmlns="">
      <p:transition spd="slow" advTm="803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0FB2C-42CE-1B33-11D7-59739E199262}"/>
              </a:ext>
            </a:extLst>
          </p:cNvPr>
          <p:cNvSpPr>
            <a:spLocks noGrp="1"/>
          </p:cNvSpPr>
          <p:nvPr>
            <p:ph type="title"/>
          </p:nvPr>
        </p:nvSpPr>
        <p:spPr/>
        <p:txBody>
          <a:bodyPr/>
          <a:lstStyle/>
          <a:p>
            <a:r>
              <a:rPr lang="en-US"/>
              <a:t>Prewriting and Thinking</a:t>
            </a:r>
          </a:p>
        </p:txBody>
      </p:sp>
      <p:sp>
        <p:nvSpPr>
          <p:cNvPr id="3" name="Text Placeholder 2">
            <a:extLst>
              <a:ext uri="{FF2B5EF4-FFF2-40B4-BE49-F238E27FC236}">
                <a16:creationId xmlns:a16="http://schemas.microsoft.com/office/drawing/2014/main" id="{35E7A38A-DCC7-B5EA-AE38-962FAF0E31AF}"/>
              </a:ext>
            </a:extLst>
          </p:cNvPr>
          <p:cNvSpPr>
            <a:spLocks noGrp="1"/>
          </p:cNvSpPr>
          <p:nvPr>
            <p:ph type="body" idx="1"/>
          </p:nvPr>
        </p:nvSpPr>
        <p:spPr/>
        <p:txBody>
          <a:bodyPr/>
          <a:lstStyle/>
          <a:p>
            <a:r>
              <a:rPr lang="en-US"/>
              <a:t>When you think about working with a student with a disability, what feelings, beliefs, and thoughts come to mind? </a:t>
            </a:r>
          </a:p>
          <a:p>
            <a:r>
              <a:rPr lang="en-US"/>
              <a:t>What do you feel like you need to know to support the student?</a:t>
            </a:r>
          </a:p>
        </p:txBody>
      </p:sp>
    </p:spTree>
    <p:extLst>
      <p:ext uri="{BB962C8B-B14F-4D97-AF65-F5344CB8AC3E}">
        <p14:creationId xmlns:p14="http://schemas.microsoft.com/office/powerpoint/2010/main" val="3166845812"/>
      </p:ext>
    </p:extLst>
  </p:cSld>
  <p:clrMapOvr>
    <a:masterClrMapping/>
  </p:clrMapOvr>
  <mc:AlternateContent xmlns:mc="http://schemas.openxmlformats.org/markup-compatibility/2006" xmlns:p14="http://schemas.microsoft.com/office/powerpoint/2010/main">
    <mc:Choice Requires="p14">
      <p:transition spd="slow" p14:dur="2000" advTm="97546"/>
    </mc:Choice>
    <mc:Fallback xmlns="">
      <p:transition spd="slow" advTm="9754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Move from Othering and Accommodating to Universal Design in Learning</a:t>
            </a:r>
            <a:br>
              <a:rPr lang="en" sz="1800"/>
            </a:br>
            <a:r>
              <a:rPr lang="en" sz="1800"/>
              <a:t>(</a:t>
            </a:r>
            <a:r>
              <a:rPr lang="en" sz="1800" u="sng">
                <a:solidFill>
                  <a:schemeClr val="hlink"/>
                </a:solidFill>
                <a:hlinkClick r:id="rId3"/>
              </a:rPr>
              <a:t>Rinnaldi, 2015, </a:t>
            </a:r>
            <a:r>
              <a:rPr lang="en" sz="1800"/>
              <a:t>citing from </a:t>
            </a:r>
            <a:r>
              <a:rPr lang="en" sz="1800" err="1"/>
              <a:t>Kiedaisch</a:t>
            </a:r>
            <a:r>
              <a:rPr lang="en" sz="1800"/>
              <a:t> and Dinitz)</a:t>
            </a:r>
            <a:endParaRPr sz="1800"/>
          </a:p>
        </p:txBody>
      </p:sp>
      <p:sp>
        <p:nvSpPr>
          <p:cNvPr id="61" name="Google Shape;61;p14"/>
          <p:cNvSpPr txBox="1">
            <a:spLocks noGrp="1"/>
          </p:cNvSpPr>
          <p:nvPr>
            <p:ph type="body" idx="1"/>
          </p:nvPr>
        </p:nvSpPr>
        <p:spPr>
          <a:xfrm>
            <a:off x="311700" y="1717175"/>
            <a:ext cx="8520600" cy="32328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0A0A0A"/>
              </a:buClr>
              <a:buSzPts val="1800"/>
              <a:buFont typeface="Roboto"/>
              <a:buChar char="●"/>
            </a:pPr>
            <a:r>
              <a:rPr lang="en">
                <a:solidFill>
                  <a:srgbClr val="0A0A0A"/>
                </a:solidFill>
                <a:highlight>
                  <a:srgbClr val="FFFFFF"/>
                </a:highlight>
                <a:latin typeface="Roboto"/>
                <a:ea typeface="Roboto"/>
                <a:cs typeface="Roboto"/>
                <a:sym typeface="Roboto"/>
              </a:rPr>
              <a:t>“[M]</a:t>
            </a:r>
            <a:r>
              <a:rPr lang="en" err="1">
                <a:solidFill>
                  <a:srgbClr val="0A0A0A"/>
                </a:solidFill>
                <a:highlight>
                  <a:srgbClr val="FFFFFF"/>
                </a:highlight>
                <a:latin typeface="Roboto"/>
                <a:ea typeface="Roboto"/>
                <a:cs typeface="Roboto"/>
                <a:sym typeface="Roboto"/>
              </a:rPr>
              <a:t>ove</a:t>
            </a:r>
            <a:r>
              <a:rPr lang="en">
                <a:solidFill>
                  <a:srgbClr val="0A0A0A"/>
                </a:solidFill>
                <a:highlight>
                  <a:srgbClr val="FFFFFF"/>
                </a:highlight>
                <a:latin typeface="Roboto"/>
                <a:ea typeface="Roboto"/>
                <a:cs typeface="Roboto"/>
                <a:sym typeface="Roboto"/>
              </a:rPr>
              <a:t> away from tutor training that </a:t>
            </a:r>
            <a:r>
              <a:rPr lang="en" b="1">
                <a:solidFill>
                  <a:srgbClr val="0A0A0A"/>
                </a:solidFill>
                <a:highlight>
                  <a:srgbClr val="FFFFFF"/>
                </a:highlight>
                <a:latin typeface="Roboto"/>
                <a:ea typeface="Roboto"/>
                <a:cs typeface="Roboto"/>
                <a:sym typeface="Roboto"/>
              </a:rPr>
              <a:t>others</a:t>
            </a:r>
            <a:r>
              <a:rPr lang="en">
                <a:solidFill>
                  <a:srgbClr val="0A0A0A"/>
                </a:solidFill>
                <a:highlight>
                  <a:srgbClr val="FFFFFF"/>
                </a:highlight>
                <a:latin typeface="Roboto"/>
                <a:ea typeface="Roboto"/>
                <a:cs typeface="Roboto"/>
                <a:sym typeface="Roboto"/>
              </a:rPr>
              <a:t> disabled students by focusing on </a:t>
            </a:r>
            <a:r>
              <a:rPr lang="en" b="1">
                <a:solidFill>
                  <a:srgbClr val="0A0A0A"/>
                </a:solidFill>
                <a:highlight>
                  <a:srgbClr val="FFFFFF"/>
                </a:highlight>
                <a:latin typeface="Roboto"/>
                <a:ea typeface="Roboto"/>
                <a:cs typeface="Roboto"/>
                <a:sym typeface="Roboto"/>
              </a:rPr>
              <a:t>Universal Design</a:t>
            </a:r>
            <a:r>
              <a:rPr lang="en">
                <a:solidFill>
                  <a:srgbClr val="0A0A0A"/>
                </a:solidFill>
                <a:highlight>
                  <a:srgbClr val="FFFFFF"/>
                </a:highlight>
                <a:latin typeface="Roboto"/>
                <a:ea typeface="Roboto"/>
                <a:cs typeface="Roboto"/>
                <a:sym typeface="Roboto"/>
              </a:rPr>
              <a:t>...designing our spaces and practices to meet the needs of a wide range of students”</a:t>
            </a:r>
            <a:endParaRPr>
              <a:solidFill>
                <a:srgbClr val="0A0A0A"/>
              </a:solidFill>
              <a:highlight>
                <a:srgbClr val="FFFFFF"/>
              </a:highlight>
              <a:latin typeface="Roboto"/>
              <a:ea typeface="Roboto"/>
              <a:cs typeface="Roboto"/>
              <a:sym typeface="Roboto"/>
            </a:endParaRPr>
          </a:p>
          <a:p>
            <a:pPr marL="457200" lvl="0" indent="-342900" algn="l" rtl="0">
              <a:lnSpc>
                <a:spcPct val="100000"/>
              </a:lnSpc>
              <a:spcBef>
                <a:spcPts val="0"/>
              </a:spcBef>
              <a:spcAft>
                <a:spcPts val="0"/>
              </a:spcAft>
              <a:buClr>
                <a:srgbClr val="0A0A0A"/>
              </a:buClr>
              <a:buSzPts val="1800"/>
              <a:buFont typeface="Roboto"/>
              <a:buChar char="●"/>
            </a:pPr>
            <a:r>
              <a:rPr lang="en">
                <a:solidFill>
                  <a:srgbClr val="0A0A0A"/>
                </a:solidFill>
                <a:highlight>
                  <a:srgbClr val="FFFFFF"/>
                </a:highlight>
                <a:latin typeface="Roboto"/>
                <a:ea typeface="Roboto"/>
                <a:cs typeface="Roboto"/>
                <a:sym typeface="Roboto"/>
              </a:rPr>
              <a:t>“[A]</a:t>
            </a:r>
            <a:r>
              <a:rPr lang="en" err="1">
                <a:solidFill>
                  <a:srgbClr val="0A0A0A"/>
                </a:solidFill>
                <a:highlight>
                  <a:srgbClr val="FFFFFF"/>
                </a:highlight>
                <a:latin typeface="Roboto"/>
                <a:ea typeface="Roboto"/>
                <a:cs typeface="Roboto"/>
                <a:sym typeface="Roboto"/>
              </a:rPr>
              <a:t>ctively</a:t>
            </a:r>
            <a:r>
              <a:rPr lang="en">
                <a:solidFill>
                  <a:srgbClr val="0A0A0A"/>
                </a:solidFill>
                <a:highlight>
                  <a:srgbClr val="FFFFFF"/>
                </a:highlight>
                <a:latin typeface="Roboto"/>
                <a:ea typeface="Roboto"/>
                <a:cs typeface="Roboto"/>
                <a:sym typeface="Roboto"/>
              </a:rPr>
              <a:t> try </a:t>
            </a:r>
            <a:r>
              <a:rPr lang="en" b="1" i="1">
                <a:solidFill>
                  <a:srgbClr val="0A0A0A"/>
                </a:solidFill>
                <a:highlight>
                  <a:srgbClr val="FFFFFF"/>
                </a:highlight>
                <a:latin typeface="Roboto"/>
                <a:ea typeface="Roboto"/>
                <a:cs typeface="Roboto"/>
                <a:sym typeface="Roboto"/>
              </a:rPr>
              <a:t>not</a:t>
            </a:r>
            <a:r>
              <a:rPr lang="en">
                <a:solidFill>
                  <a:srgbClr val="0A0A0A"/>
                </a:solidFill>
                <a:highlight>
                  <a:srgbClr val="FFFFFF"/>
                </a:highlight>
                <a:latin typeface="Roboto"/>
                <a:ea typeface="Roboto"/>
                <a:cs typeface="Roboto"/>
                <a:sym typeface="Roboto"/>
              </a:rPr>
              <a:t> to think about how you will adjust strategies for a student’s disability (50). Because each student is different, sessions with a tutee with a disability, then, should look no different than any other session (</a:t>
            </a:r>
            <a:r>
              <a:rPr lang="en" err="1">
                <a:solidFill>
                  <a:srgbClr val="0A0A0A"/>
                </a:solidFill>
                <a:highlight>
                  <a:srgbClr val="FFFFFF"/>
                </a:highlight>
                <a:latin typeface="Roboto"/>
                <a:ea typeface="Roboto"/>
                <a:cs typeface="Roboto"/>
                <a:sym typeface="Roboto"/>
              </a:rPr>
              <a:t>Kiedaisch</a:t>
            </a:r>
            <a:r>
              <a:rPr lang="en">
                <a:solidFill>
                  <a:srgbClr val="0A0A0A"/>
                </a:solidFill>
                <a:highlight>
                  <a:srgbClr val="FFFFFF"/>
                </a:highlight>
                <a:latin typeface="Roboto"/>
                <a:ea typeface="Roboto"/>
                <a:cs typeface="Roboto"/>
                <a:sym typeface="Roboto"/>
              </a:rPr>
              <a:t> and Dinitz 50).” </a:t>
            </a:r>
            <a:r>
              <a:rPr lang="en" b="1">
                <a:solidFill>
                  <a:srgbClr val="0A0A0A"/>
                </a:solidFill>
                <a:highlight>
                  <a:srgbClr val="FFFFFF"/>
                </a:highlight>
                <a:latin typeface="Roboto"/>
                <a:ea typeface="Roboto"/>
                <a:cs typeface="Roboto"/>
                <a:sym typeface="Roboto"/>
              </a:rPr>
              <a:t>Note: </a:t>
            </a:r>
            <a:r>
              <a:rPr lang="en">
                <a:solidFill>
                  <a:srgbClr val="0A0A0A"/>
                </a:solidFill>
                <a:highlight>
                  <a:srgbClr val="FFFFFF"/>
                </a:highlight>
                <a:latin typeface="Roboto"/>
                <a:ea typeface="Roboto"/>
                <a:cs typeface="Roboto"/>
                <a:sym typeface="Roboto"/>
              </a:rPr>
              <a:t>We still need to acknowledge disabilities! They do shape identities and perceptions of people. </a:t>
            </a:r>
            <a:endParaRPr>
              <a:solidFill>
                <a:srgbClr val="0A0A0A"/>
              </a:solidFill>
              <a:highlight>
                <a:srgbClr val="FFFFFF"/>
              </a:highlight>
              <a:latin typeface="Roboto"/>
              <a:ea typeface="Roboto"/>
              <a:cs typeface="Roboto"/>
              <a:sym typeface="Roboto"/>
            </a:endParaRPr>
          </a:p>
          <a:p>
            <a:pPr marL="0" lvl="0" indent="0" algn="l" rtl="0">
              <a:spcBef>
                <a:spcPts val="0"/>
              </a:spcBef>
              <a:spcAft>
                <a:spcPts val="1600"/>
              </a:spcAft>
              <a:buNone/>
            </a:pPr>
            <a:endParaRPr>
              <a:solidFill>
                <a:srgbClr val="0A0A0A"/>
              </a:solidFill>
              <a:highlight>
                <a:srgbClr val="FFFFFF"/>
              </a:highlight>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dur="2000" advTm="106090"/>
    </mc:Choice>
    <mc:Fallback xmlns="">
      <p:transition spd="slow" advTm="10609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Objectives</a:t>
            </a:r>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0A0A0A"/>
              </a:buClr>
              <a:buSzPts val="1800"/>
              <a:buFont typeface="Roboto"/>
              <a:buChar char="●"/>
            </a:pPr>
            <a:r>
              <a:rPr lang="en" dirty="0">
                <a:solidFill>
                  <a:srgbClr val="0A0A0A"/>
                </a:solidFill>
                <a:highlight>
                  <a:srgbClr val="FFFFFF"/>
                </a:highlight>
                <a:latin typeface="Roboto"/>
                <a:ea typeface="Roboto"/>
                <a:cs typeface="Roboto"/>
                <a:sym typeface="Roboto"/>
              </a:rPr>
              <a:t>Explain Universal Design in Learning (UDL) and its goals</a:t>
            </a:r>
            <a:endParaRPr dirty="0">
              <a:solidFill>
                <a:srgbClr val="0A0A0A"/>
              </a:solidFill>
              <a:highlight>
                <a:srgbClr val="FFFFFF"/>
              </a:highlight>
              <a:latin typeface="Roboto"/>
              <a:ea typeface="Roboto"/>
              <a:cs typeface="Roboto"/>
              <a:sym typeface="Roboto"/>
            </a:endParaRPr>
          </a:p>
          <a:p>
            <a:pPr marL="457200" lvl="0" indent="-342900" algn="l" rtl="0">
              <a:lnSpc>
                <a:spcPct val="100000"/>
              </a:lnSpc>
              <a:spcBef>
                <a:spcPts val="0"/>
              </a:spcBef>
              <a:spcAft>
                <a:spcPts val="0"/>
              </a:spcAft>
              <a:buClr>
                <a:srgbClr val="0A0A0A"/>
              </a:buClr>
              <a:buSzPts val="1800"/>
              <a:buFont typeface="Roboto"/>
              <a:buChar char="●"/>
            </a:pPr>
            <a:r>
              <a:rPr lang="en" dirty="0">
                <a:solidFill>
                  <a:srgbClr val="0A0A0A"/>
                </a:solidFill>
                <a:highlight>
                  <a:srgbClr val="FFFFFF"/>
                </a:highlight>
                <a:latin typeface="Roboto"/>
                <a:ea typeface="Roboto"/>
                <a:cs typeface="Roboto"/>
                <a:sym typeface="Roboto"/>
              </a:rPr>
              <a:t>Use UDL </a:t>
            </a:r>
            <a:r>
              <a:rPr lang="en">
                <a:solidFill>
                  <a:srgbClr val="0A0A0A"/>
                </a:solidFill>
                <a:highlight>
                  <a:srgbClr val="FFFFFF"/>
                </a:highlight>
                <a:latin typeface="Roboto"/>
                <a:ea typeface="Roboto"/>
                <a:cs typeface="Roboto"/>
                <a:sym typeface="Roboto"/>
              </a:rPr>
              <a:t>and your experiences to construct a guide for working with students during the beginning, middle, and end of sessions</a:t>
            </a:r>
            <a:endParaRPr dirty="0">
              <a:solidFill>
                <a:srgbClr val="0A0A0A"/>
              </a:solidFill>
              <a:highlight>
                <a:srgbClr val="FFFFFF"/>
              </a:highlight>
              <a:latin typeface="Roboto"/>
              <a:ea typeface="Roboto"/>
              <a:cs typeface="Roboto"/>
              <a:sym typeface="Roboto"/>
            </a:endParaRPr>
          </a:p>
          <a:p>
            <a:pPr marL="0" lvl="0" indent="0" algn="l" rtl="0">
              <a:spcBef>
                <a:spcPts val="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24426"/>
    </mc:Choice>
    <mc:Fallback xmlns="">
      <p:transition spd="slow" advTm="2442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a:extLst>
              <a:ext uri="{C183D7F6-B498-43B3-948B-1728B52AA6E4}">
                <adec:decorative xmlns:adec="http://schemas.microsoft.com/office/drawing/2017/decorative" val="1"/>
              </a:ext>
            </a:extLst>
          </p:cNvPr>
          <p:cNvSpPr txBox="1"/>
          <p:nvPr/>
        </p:nvSpPr>
        <p:spPr>
          <a:xfrm>
            <a:off x="2204350" y="4699000"/>
            <a:ext cx="5941800" cy="29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a:p>
        </p:txBody>
      </p:sp>
      <p:sp>
        <p:nvSpPr>
          <p:cNvPr id="73" name="Google Shape;73;p16"/>
          <p:cNvSpPr txBox="1">
            <a:spLocks noGrp="1"/>
          </p:cNvSpPr>
          <p:nvPr>
            <p:ph type="title"/>
          </p:nvPr>
        </p:nvSpPr>
        <p:spPr>
          <a:xfrm>
            <a:off x="311700" y="838425"/>
            <a:ext cx="8520600" cy="3209792"/>
          </a:xfrm>
          <a:prstGeom prst="rect">
            <a:avLst/>
          </a:prstGeom>
        </p:spPr>
        <p:txBody>
          <a:bodyPr spcFirstLastPara="1" wrap="square" lIns="91425" tIns="91425" rIns="91425" bIns="91425" anchor="ctr" anchorCtr="0">
            <a:noAutofit/>
          </a:bodyPr>
          <a:lstStyle/>
          <a:p>
            <a:pPr lvl="0" algn="l" rtl="0">
              <a:spcBef>
                <a:spcPts val="0"/>
              </a:spcBef>
              <a:spcAft>
                <a:spcPts val="0"/>
              </a:spcAft>
            </a:pPr>
            <a:r>
              <a:rPr lang="en-US" dirty="0"/>
              <a:t>“</a:t>
            </a:r>
            <a:r>
              <a:rPr lang="en-US" u="sng" dirty="0">
                <a:solidFill>
                  <a:schemeClr val="hlink"/>
                </a:solidFill>
                <a:hlinkClick r:id="rId3"/>
              </a:rPr>
              <a:t>The UDL Guidelines</a:t>
            </a:r>
            <a:r>
              <a:rPr lang="en-US" dirty="0"/>
              <a:t>” </a:t>
            </a:r>
            <a:br>
              <a:rPr lang="en-US" dirty="0"/>
            </a:br>
            <a:br>
              <a:rPr lang="en-US" dirty="0"/>
            </a:br>
            <a:r>
              <a:rPr lang="en-US" sz="2000" dirty="0"/>
              <a:t>-Goal: honor learner agency by (re)designing accessible, inclusive learning environments</a:t>
            </a:r>
            <a:br>
              <a:rPr lang="en-US" sz="2000" dirty="0"/>
            </a:br>
            <a:r>
              <a:rPr lang="en-US" sz="2000" dirty="0"/>
              <a:t>-Principles: Purposeful, reflective, resourceful, authentic, strategic, action-oriented</a:t>
            </a:r>
            <a:br>
              <a:rPr lang="en-US" sz="2000" dirty="0"/>
            </a:br>
            <a:r>
              <a:rPr lang="en-US" sz="2000" dirty="0"/>
              <a:t>-Focus on changing learning environment rather than “fixing” learner and using deficit-oriented view of learner</a:t>
            </a:r>
            <a:br>
              <a:rPr lang="en-US" sz="2000" dirty="0"/>
            </a:br>
            <a:r>
              <a:rPr lang="en-US" sz="2000" dirty="0"/>
              <a:t>-Design learning environments that allow for multiple means of engagement, representation, action &amp; expression</a:t>
            </a:r>
            <a:br>
              <a:rPr lang="en-US" sz="2000" dirty="0"/>
            </a:b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08330"/>
    </mc:Choice>
    <mc:Fallback xmlns="">
      <p:transition spd="slow" advTm="10833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E7952-A0CA-3E82-7079-38A77FD3B59B}"/>
              </a:ext>
            </a:extLst>
          </p:cNvPr>
          <p:cNvSpPr>
            <a:spLocks noGrp="1"/>
          </p:cNvSpPr>
          <p:nvPr>
            <p:ph type="title"/>
          </p:nvPr>
        </p:nvSpPr>
        <p:spPr>
          <a:xfrm>
            <a:off x="311700" y="-841800"/>
            <a:ext cx="8520600" cy="841800"/>
          </a:xfrm>
        </p:spPr>
        <p:txBody>
          <a:bodyPr spcFirstLastPara="1" wrap="square" lIns="91425" tIns="91425" rIns="91425" bIns="91425" anchor="b" anchorCtr="0">
            <a:noAutofit/>
          </a:bodyPr>
          <a:lstStyle/>
          <a:p>
            <a:r>
              <a:rPr lang="en-US" sz="3200" dirty="0"/>
              <a:t>The Universal Design for Learning Guidelines</a:t>
            </a:r>
          </a:p>
        </p:txBody>
      </p:sp>
      <p:pic>
        <p:nvPicPr>
          <p:cNvPr id="4" name="Picture 3" descr="Chart of the UDL guidelines. The full text can be found at https://udlguidelines.cast.org/">
            <a:extLst>
              <a:ext uri="{FF2B5EF4-FFF2-40B4-BE49-F238E27FC236}">
                <a16:creationId xmlns:a16="http://schemas.microsoft.com/office/drawing/2014/main" id="{FAA4191E-23B6-D027-9607-E0063EB799C2}"/>
              </a:ext>
            </a:extLst>
          </p:cNvPr>
          <p:cNvPicPr>
            <a:picLocks noChangeAspect="1"/>
          </p:cNvPicPr>
          <p:nvPr/>
        </p:nvPicPr>
        <p:blipFill>
          <a:blip r:embed="rId3"/>
          <a:stretch>
            <a:fillRect/>
          </a:stretch>
        </p:blipFill>
        <p:spPr>
          <a:xfrm>
            <a:off x="1143000" y="0"/>
            <a:ext cx="6858000" cy="5143500"/>
          </a:xfrm>
          <a:prstGeom prst="rect">
            <a:avLst/>
          </a:prstGeom>
        </p:spPr>
      </p:pic>
    </p:spTree>
    <p:extLst>
      <p:ext uri="{BB962C8B-B14F-4D97-AF65-F5344CB8AC3E}">
        <p14:creationId xmlns:p14="http://schemas.microsoft.com/office/powerpoint/2010/main" val="1806381156"/>
      </p:ext>
    </p:extLst>
  </p:cSld>
  <p:clrMapOvr>
    <a:masterClrMapping/>
  </p:clrMapOvr>
  <mc:AlternateContent xmlns:mc="http://schemas.openxmlformats.org/markup-compatibility/2006" xmlns:p14="http://schemas.microsoft.com/office/powerpoint/2010/main">
    <mc:Choice Requires="p14">
      <p:transition spd="slow" p14:dur="2000" advTm="251040"/>
    </mc:Choice>
    <mc:Fallback xmlns="">
      <p:transition spd="slow" advTm="25104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rot="-5400000">
            <a:off x="-1615350" y="2067175"/>
            <a:ext cx="4821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UDL + The Learning Brain</a:t>
            </a:r>
            <a:endParaRPr/>
          </a:p>
        </p:txBody>
      </p:sp>
      <p:sp>
        <p:nvSpPr>
          <p:cNvPr id="79" name="Google Shape;79;p17"/>
          <p:cNvSpPr txBox="1">
            <a:spLocks noGrp="1"/>
          </p:cNvSpPr>
          <p:nvPr>
            <p:ph type="body" idx="1"/>
          </p:nvPr>
        </p:nvSpPr>
        <p:spPr>
          <a:xfrm>
            <a:off x="4832400" y="1112350"/>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80" name="Google Shape;80;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1" name="Google Shape;81;p17" descr="Image of the brain pointing out the strategic networks control the &quot;how&quot;, the affective networks control the &quot;why&quot;, and the recognition networks control the &quot;what.&quot;"/>
          <p:cNvPicPr preferRelativeResize="0"/>
          <p:nvPr/>
        </p:nvPicPr>
        <p:blipFill>
          <a:blip r:embed="rId3">
            <a:alphaModFix/>
          </a:blip>
          <a:stretch>
            <a:fillRect/>
          </a:stretch>
        </p:blipFill>
        <p:spPr>
          <a:xfrm>
            <a:off x="1353725" y="219900"/>
            <a:ext cx="6357999" cy="4450599"/>
          </a:xfrm>
          <a:prstGeom prst="rect">
            <a:avLst/>
          </a:prstGeom>
          <a:noFill/>
          <a:ln>
            <a:noFill/>
          </a:ln>
        </p:spPr>
      </p:pic>
      <p:sp>
        <p:nvSpPr>
          <p:cNvPr id="82" name="Google Shape;82;p17"/>
          <p:cNvSpPr txBox="1"/>
          <p:nvPr/>
        </p:nvSpPr>
        <p:spPr>
          <a:xfrm>
            <a:off x="5159725" y="3812900"/>
            <a:ext cx="3999900" cy="9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 courtesy of</a:t>
            </a:r>
            <a:endParaRPr>
              <a:solidFill>
                <a:schemeClr val="dk1"/>
              </a:solidFill>
            </a:endParaRPr>
          </a:p>
          <a:p>
            <a:pPr marL="0" lvl="0" indent="0" algn="l" rtl="0">
              <a:spcBef>
                <a:spcPts val="0"/>
              </a:spcBef>
              <a:spcAft>
                <a:spcPts val="0"/>
              </a:spcAft>
              <a:buClr>
                <a:schemeClr val="dk1"/>
              </a:buClr>
              <a:buSzPts val="1100"/>
              <a:buFont typeface="Arial"/>
              <a:buNone/>
            </a:pPr>
            <a:r>
              <a:rPr lang="en" sz="1350">
                <a:solidFill>
                  <a:schemeClr val="accent2"/>
                </a:solidFill>
                <a:highlight>
                  <a:srgbClr val="F1F1F1"/>
                </a:highlight>
              </a:rPr>
              <a:t>CAST (2018). </a:t>
            </a:r>
            <a:r>
              <a:rPr lang="en" sz="1350" i="1">
                <a:solidFill>
                  <a:schemeClr val="accent2"/>
                </a:solidFill>
                <a:highlight>
                  <a:srgbClr val="F1F1F1"/>
                </a:highlight>
              </a:rPr>
              <a:t>UDL and the learning brain</a:t>
            </a:r>
            <a:r>
              <a:rPr lang="en" sz="1350">
                <a:solidFill>
                  <a:schemeClr val="accent2"/>
                </a:solidFill>
                <a:highlight>
                  <a:srgbClr val="F1F1F1"/>
                </a:highlight>
              </a:rPr>
              <a:t>. Wakefield, MA. Retrieved from http://www.cast.org/our-work/publications/2018/udl-learning-brain-neuroscience.html</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Tm="51680"/>
    </mc:Choice>
    <mc:Fallback xmlns="">
      <p:transition spd="slow" advTm="5168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Disclosure Needed (Rinaldi, 2015)</a:t>
            </a:r>
            <a:endParaRPr/>
          </a:p>
        </p:txBody>
      </p:sp>
      <p:sp>
        <p:nvSpPr>
          <p:cNvPr id="94" name="Google Shape;94;p19"/>
          <p:cNvSpPr txBox="1">
            <a:spLocks noGrp="1"/>
          </p:cNvSpPr>
          <p:nvPr>
            <p:ph type="body" idx="1"/>
          </p:nvPr>
        </p:nvSpPr>
        <p:spPr>
          <a:xfrm>
            <a:off x="311700" y="1152475"/>
            <a:ext cx="8520600" cy="34164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457200" lvl="0" indent="0" algn="l" rtl="0">
              <a:spcBef>
                <a:spcPts val="0"/>
              </a:spcBef>
              <a:spcAft>
                <a:spcPts val="1600"/>
              </a:spcAft>
              <a:buNone/>
            </a:pPr>
            <a:r>
              <a:rPr lang="en" sz="1450" dirty="0">
                <a:solidFill>
                  <a:srgbClr val="0A0A0A"/>
                </a:solidFill>
                <a:highlight>
                  <a:srgbClr val="FFFFFF"/>
                </a:highlight>
                <a:latin typeface="Roboto"/>
                <a:ea typeface="Roboto"/>
                <a:cs typeface="Roboto"/>
                <a:sym typeface="Roboto"/>
              </a:rPr>
              <a:t>What I propose for how we can improve our approach to disability is simply that we apply the same non-hierarchal, collaborative, student-centered approach to students with disabilities as we do with  other students. In other words, we stay true to our theoretical ideals, even when—or especially when—a disability is present. One of the most important things to remember when working with a student with a disability, therefore, is that </a:t>
            </a:r>
            <a:r>
              <a:rPr lang="en" sz="1450" i="1" dirty="0">
                <a:solidFill>
                  <a:srgbClr val="0A0A0A"/>
                </a:solidFill>
                <a:highlight>
                  <a:srgbClr val="FFFFFF"/>
                </a:highlight>
                <a:latin typeface="Roboto"/>
                <a:ea typeface="Roboto"/>
                <a:cs typeface="Roboto"/>
                <a:sym typeface="Roboto"/>
              </a:rPr>
              <a:t>they know themselves best.</a:t>
            </a:r>
            <a:r>
              <a:rPr lang="en" sz="1450" dirty="0">
                <a:solidFill>
                  <a:srgbClr val="0A0A0A"/>
                </a:solidFill>
                <a:highlight>
                  <a:srgbClr val="FFFFFF"/>
                </a:highlight>
                <a:latin typeface="Roboto"/>
                <a:ea typeface="Roboto"/>
                <a:cs typeface="Roboto"/>
                <a:sym typeface="Roboto"/>
              </a:rPr>
              <a:t> This means that no matter what we’ve read about that disability, we should defer to the student because that student’s preferences and self-knowledge are far more important than their disability. In fact, I will even go so far as to say that disclosure is not even a necessary part of the conversation when working with a student with a disability. (</a:t>
            </a:r>
            <a:r>
              <a:rPr lang="en" sz="1450" u="sng" dirty="0">
                <a:solidFill>
                  <a:schemeClr val="hlink"/>
                </a:solidFill>
                <a:highlight>
                  <a:srgbClr val="FFFFFF"/>
                </a:highlight>
                <a:latin typeface="Roboto"/>
                <a:ea typeface="Roboto"/>
                <a:cs typeface="Roboto"/>
                <a:sym typeface="Roboto"/>
                <a:hlinkClick r:id="rId3"/>
              </a:rPr>
              <a:t>Rinaldi</a:t>
            </a:r>
            <a:r>
              <a:rPr lang="en" sz="1450" dirty="0">
                <a:solidFill>
                  <a:srgbClr val="0A0A0A"/>
                </a:solidFill>
                <a:highlight>
                  <a:srgbClr val="FFFFFF"/>
                </a:highlight>
                <a:latin typeface="Roboto"/>
                <a:ea typeface="Roboto"/>
                <a:cs typeface="Roboto"/>
                <a:sym typeface="Roboto"/>
              </a:rPr>
              <a:t>, 2015)</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88288"/>
    </mc:Choice>
    <mc:Fallback xmlns="">
      <p:transition spd="slow" advTm="8828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Disclosure Needed: Opening Questions</a:t>
            </a:r>
            <a:endParaRPr/>
          </a:p>
        </p:txBody>
      </p:sp>
      <p:sp>
        <p:nvSpPr>
          <p:cNvPr id="100" name="Google Shape;10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tx1"/>
                </a:solidFill>
              </a:rPr>
              <a:t>After introductions and goal/purpose setting, ask questions to open up a conversation about the learning process and context:</a:t>
            </a:r>
            <a:endParaRPr>
              <a:solidFill>
                <a:schemeClr val="tx1"/>
              </a:solidFill>
            </a:endParaRPr>
          </a:p>
          <a:p>
            <a:pPr marL="457200" lvl="0" indent="-342900" algn="l" rtl="0">
              <a:spcBef>
                <a:spcPts val="1600"/>
              </a:spcBef>
              <a:spcAft>
                <a:spcPts val="0"/>
              </a:spcAft>
              <a:buSzPts val="1800"/>
              <a:buChar char="●"/>
            </a:pPr>
            <a:r>
              <a:rPr lang="en">
                <a:solidFill>
                  <a:schemeClr val="tx1"/>
                </a:solidFill>
              </a:rPr>
              <a:t>“How would you like to work together? What works best for you?” (</a:t>
            </a:r>
            <a:r>
              <a:rPr lang="en" u="sng">
                <a:solidFill>
                  <a:schemeClr val="tx1"/>
                </a:solidFill>
                <a:hlinkClick r:id="rId3">
                  <a:extLst>
                    <a:ext uri="{A12FA001-AC4F-418D-AE19-62706E023703}">
                      <ahyp:hlinkClr xmlns:ahyp="http://schemas.microsoft.com/office/drawing/2018/hyperlinkcolor" val="tx"/>
                    </a:ext>
                  </a:extLst>
                </a:hlinkClick>
              </a:rPr>
              <a:t>Rinnaldi, 2015)</a:t>
            </a:r>
            <a:endParaRPr>
              <a:solidFill>
                <a:schemeClr val="tx1"/>
              </a:solidFill>
            </a:endParaRPr>
          </a:p>
          <a:p>
            <a:pPr marL="457200" lvl="0" indent="-342900" algn="l" rtl="0">
              <a:spcBef>
                <a:spcPts val="0"/>
              </a:spcBef>
              <a:spcAft>
                <a:spcPts val="0"/>
              </a:spcAft>
              <a:buSzPts val="1800"/>
              <a:buChar char="●"/>
            </a:pPr>
            <a:r>
              <a:rPr lang="en">
                <a:solidFill>
                  <a:schemeClr val="tx1"/>
                </a:solidFill>
              </a:rPr>
              <a:t>What has been most difficult about this assignment/question/problem?</a:t>
            </a:r>
            <a:endParaRPr>
              <a:solidFill>
                <a:schemeClr val="tx1"/>
              </a:solidFill>
            </a:endParaRPr>
          </a:p>
          <a:p>
            <a:pPr marL="457200" lvl="0" indent="-342900" algn="l" rtl="0">
              <a:spcBef>
                <a:spcPts val="0"/>
              </a:spcBef>
              <a:spcAft>
                <a:spcPts val="0"/>
              </a:spcAft>
              <a:buSzPts val="1800"/>
              <a:buChar char="●"/>
            </a:pPr>
            <a:r>
              <a:rPr lang="en">
                <a:solidFill>
                  <a:schemeClr val="tx1"/>
                </a:solidFill>
              </a:rPr>
              <a:t>Is there anything I should know about how you learn/write that might help us today?</a:t>
            </a:r>
            <a:endParaRPr>
              <a:solidFill>
                <a:schemeClr val="tx1"/>
              </a:solidFill>
            </a:endParaRPr>
          </a:p>
          <a:p>
            <a:pPr marL="0" lvl="0" indent="0" algn="l" rtl="0">
              <a:lnSpc>
                <a:spcPct val="100000"/>
              </a:lnSpc>
              <a:spcBef>
                <a:spcPts val="1600"/>
              </a:spcBef>
              <a:spcAft>
                <a:spcPts val="0"/>
              </a:spcAft>
              <a:buNone/>
            </a:pPr>
            <a:r>
              <a:rPr lang="en">
                <a:solidFill>
                  <a:schemeClr val="dk1"/>
                </a:solidFill>
              </a:rPr>
              <a:t>What other questions or strategies do you suggest using to open up discussions about how people learn? </a:t>
            </a:r>
            <a:endParaRPr>
              <a:solidFill>
                <a:schemeClr val="dk1"/>
              </a:solidFill>
            </a:endParaRPr>
          </a:p>
          <a:p>
            <a:pPr marL="0" lvl="0" indent="0" algn="l" rtl="0">
              <a:lnSpc>
                <a:spcPct val="100000"/>
              </a:lnSpc>
              <a:spcBef>
                <a:spcPts val="0"/>
              </a:spcBef>
              <a:spcAft>
                <a:spcPts val="0"/>
              </a:spcAft>
              <a:buNone/>
            </a:pPr>
            <a:r>
              <a:rPr lang="en">
                <a:solidFill>
                  <a:schemeClr val="dk1"/>
                </a:solidFill>
              </a:rPr>
              <a:t>What else can we add to the list above?</a:t>
            </a:r>
            <a:endParaRPr/>
          </a:p>
          <a:p>
            <a:pPr marL="0" lvl="0" indent="0" algn="l" rtl="0">
              <a:spcBef>
                <a:spcPts val="0"/>
              </a:spcBef>
              <a:spcAft>
                <a:spcPts val="160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Tm="184586"/>
    </mc:Choice>
    <mc:Fallback xmlns="">
      <p:transition spd="slow" advTm="184586"/>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AAD21F43BD994CB7ECC5C4DEAC2F2A" ma:contentTypeVersion="15" ma:contentTypeDescription="Create a new document." ma:contentTypeScope="" ma:versionID="985de7113e79ecc9053e26f0f74812bf">
  <xsd:schema xmlns:xsd="http://www.w3.org/2001/XMLSchema" xmlns:xs="http://www.w3.org/2001/XMLSchema" xmlns:p="http://schemas.microsoft.com/office/2006/metadata/properties" xmlns:ns2="ac095540-b412-4d04-8dbc-20d65fb558e7" xmlns:ns3="9ac42251-43e7-4df4-b37d-c3ba85954f3f" targetNamespace="http://schemas.microsoft.com/office/2006/metadata/properties" ma:root="true" ma:fieldsID="2e02df074865043f32de2dca376f34a0" ns2:_="" ns3:_="">
    <xsd:import namespace="ac095540-b412-4d04-8dbc-20d65fb558e7"/>
    <xsd:import namespace="9ac42251-43e7-4df4-b37d-c3ba85954f3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095540-b412-4d04-8dbc-20d65fb558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c2c5899-478d-4689-af14-80570c5f1cc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c42251-43e7-4df4-b37d-c3ba85954f3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233600a-5f80-4fef-a37b-701c11f5af07}" ma:internalName="TaxCatchAll" ma:showField="CatchAllData" ma:web="9ac42251-43e7-4df4-b37d-c3ba85954f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095540-b412-4d04-8dbc-20d65fb558e7">
      <Terms xmlns="http://schemas.microsoft.com/office/infopath/2007/PartnerControls"/>
    </lcf76f155ced4ddcb4097134ff3c332f>
    <TaxCatchAll xmlns="9ac42251-43e7-4df4-b37d-c3ba85954f3f" xsi:nil="true"/>
  </documentManagement>
</p:properties>
</file>

<file path=customXml/itemProps1.xml><?xml version="1.0" encoding="utf-8"?>
<ds:datastoreItem xmlns:ds="http://schemas.openxmlformats.org/officeDocument/2006/customXml" ds:itemID="{C6C8C21F-8FD4-4CC5-9252-68AAD740B0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095540-b412-4d04-8dbc-20d65fb558e7"/>
    <ds:schemaRef ds:uri="9ac42251-43e7-4df4-b37d-c3ba85954f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E0B367-C5B4-4507-8863-9C99CEDA9E1A}">
  <ds:schemaRefs>
    <ds:schemaRef ds:uri="http://schemas.microsoft.com/sharepoint/v3/contenttype/forms"/>
  </ds:schemaRefs>
</ds:datastoreItem>
</file>

<file path=customXml/itemProps3.xml><?xml version="1.0" encoding="utf-8"?>
<ds:datastoreItem xmlns:ds="http://schemas.openxmlformats.org/officeDocument/2006/customXml" ds:itemID="{992F9737-9916-4CB1-BC48-3371919FBE60}">
  <ds:schemaRefs>
    <ds:schemaRef ds:uri="http://schemas.microsoft.com/office/2006/metadata/properties"/>
    <ds:schemaRef ds:uri="http://schemas.microsoft.com/office/infopath/2007/PartnerControls"/>
    <ds:schemaRef ds:uri="ac095540-b412-4d04-8dbc-20d65fb558e7"/>
    <ds:schemaRef ds:uri="9ac42251-43e7-4df4-b37d-c3ba85954f3f"/>
  </ds:schemaRefs>
</ds:datastoreItem>
</file>

<file path=docProps/app.xml><?xml version="1.0" encoding="utf-8"?>
<Properties xmlns="http://schemas.openxmlformats.org/officeDocument/2006/extended-properties" xmlns:vt="http://schemas.openxmlformats.org/officeDocument/2006/docPropsVTypes">
  <TotalTime>1409</TotalTime>
  <Words>1200</Words>
  <Application>Microsoft Office PowerPoint</Application>
  <PresentationFormat>On-screen Show (16:9)</PresentationFormat>
  <Paragraphs>68</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Roboto</vt:lpstr>
      <vt:lpstr>Simple Light</vt:lpstr>
      <vt:lpstr>Changing the Script on (Dis)Ability:  Universal Design in Learning and Non-Disclosure</vt:lpstr>
      <vt:lpstr>Prewriting and Thinking</vt:lpstr>
      <vt:lpstr>Move from Othering and Accommodating to Universal Design in Learning (Rinnaldi, 2015, citing from Kiedaisch and Dinitz)</vt:lpstr>
      <vt:lpstr>Objectives</vt:lpstr>
      <vt:lpstr>“The UDL Guidelines”   -Goal: honor learner agency by (re)designing accessible, inclusive learning environments -Principles: Purposeful, reflective, resourceful, authentic, strategic, action-oriented -Focus on changing learning environment rather than “fixing” learner and using deficit-oriented view of learner -Design learning environments that allow for multiple means of engagement, representation, action &amp; expression  </vt:lpstr>
      <vt:lpstr>The Universal Design for Learning Guidelines</vt:lpstr>
      <vt:lpstr>UDL + The Learning Brain</vt:lpstr>
      <vt:lpstr>No Disclosure Needed (Rinaldi, 2015)</vt:lpstr>
      <vt:lpstr>No Disclosure Needed: Opening Questions</vt:lpstr>
      <vt:lpstr>While You Work, Use Meta-Discourse</vt:lpstr>
      <vt:lpstr>Activity: Noticing and Using Meta-Discourse</vt:lpstr>
      <vt:lpstr>Examples of Meta-Discourse</vt:lpstr>
      <vt:lpstr>Closing Sessions: Next Steps </vt:lpstr>
      <vt:lpstr>Implications and Applications</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Rupp, Jennifer</dc:creator>
  <cp:lastModifiedBy>Rupp, Jennifer</cp:lastModifiedBy>
  <cp:revision>4</cp:revision>
  <dcterms:modified xsi:type="dcterms:W3CDTF">2025-03-28T13:24:30Z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0x01010048AAD21F43BD994CB7ECC5C4DEAC2F2A</vt:lpwstr>
  </property>
</Properties>
</file>